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7" r:id="rId2"/>
    <p:sldId id="339" r:id="rId3"/>
    <p:sldId id="302" r:id="rId4"/>
    <p:sldId id="300" r:id="rId5"/>
    <p:sldId id="303" r:id="rId6"/>
    <p:sldId id="328" r:id="rId7"/>
    <p:sldId id="327" r:id="rId8"/>
    <p:sldId id="329" r:id="rId9"/>
    <p:sldId id="320" r:id="rId10"/>
    <p:sldId id="325" r:id="rId11"/>
    <p:sldId id="262" r:id="rId12"/>
    <p:sldId id="340" r:id="rId13"/>
    <p:sldId id="341" r:id="rId14"/>
    <p:sldId id="342" r:id="rId15"/>
    <p:sldId id="343" r:id="rId16"/>
    <p:sldId id="344" r:id="rId17"/>
    <p:sldId id="345" r:id="rId18"/>
    <p:sldId id="346" r:id="rId19"/>
    <p:sldId id="347" r:id="rId20"/>
    <p:sldId id="348" r:id="rId21"/>
    <p:sldId id="349" r:id="rId22"/>
    <p:sldId id="350" r:id="rId23"/>
    <p:sldId id="351" r:id="rId24"/>
    <p:sldId id="352" r:id="rId25"/>
    <p:sldId id="353" r:id="rId26"/>
    <p:sldId id="354" r:id="rId27"/>
    <p:sldId id="355" r:id="rId28"/>
    <p:sldId id="356" r:id="rId29"/>
    <p:sldId id="357" r:id="rId30"/>
    <p:sldId id="358" r:id="rId31"/>
    <p:sldId id="359" r:id="rId32"/>
    <p:sldId id="360" r:id="rId33"/>
    <p:sldId id="361" r:id="rId34"/>
    <p:sldId id="362" r:id="rId35"/>
    <p:sldId id="363" r:id="rId36"/>
    <p:sldId id="364" r:id="rId37"/>
    <p:sldId id="365" r:id="rId38"/>
    <p:sldId id="366" r:id="rId39"/>
    <p:sldId id="367" r:id="rId40"/>
    <p:sldId id="368" r:id="rId41"/>
    <p:sldId id="369" r:id="rId42"/>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6" autoAdjust="0"/>
    <p:restoredTop sz="94660"/>
  </p:normalViewPr>
  <p:slideViewPr>
    <p:cSldViewPr snapToGrid="0">
      <p:cViewPr varScale="1">
        <p:scale>
          <a:sx n="73" d="100"/>
          <a:sy n="73" d="100"/>
        </p:scale>
        <p:origin x="936" y="5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F:\estaciones_caudales_angul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estaciones_caudales_angul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J:\&#160;\estaciones_caudales_angul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J:\&#160;\estaciones_caudales_angul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F:\estaciones_caudales_angul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J:\&#160;\estaciones_caudales_angul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'LA BATEA CAUDALES'!$AA$39</c:f>
              <c:strCache>
                <c:ptCount val="1"/>
                <c:pt idx="0">
                  <c:v>Seco</c:v>
                </c:pt>
              </c:strCache>
            </c:strRef>
          </c:tx>
          <c:spPr>
            <a:ln w="22225" cap="rnd">
              <a:solidFill>
                <a:schemeClr val="accent1"/>
              </a:solidFill>
              <a:round/>
            </a:ln>
            <a:effectLst/>
          </c:spPr>
          <c:marker>
            <c:symbol val="none"/>
          </c:marker>
          <c:cat>
            <c:strRef>
              <c:f>'LA BATEA CAUDALES'!$Z$40:$Z$51</c:f>
              <c:strCache>
                <c:ptCount val="12"/>
                <c:pt idx="0">
                  <c:v>ENE</c:v>
                </c:pt>
                <c:pt idx="1">
                  <c:v>FEB</c:v>
                </c:pt>
                <c:pt idx="2">
                  <c:v>MAR </c:v>
                </c:pt>
                <c:pt idx="3">
                  <c:v>ABR.</c:v>
                </c:pt>
                <c:pt idx="4">
                  <c:v>MAY</c:v>
                </c:pt>
                <c:pt idx="5">
                  <c:v>JUN</c:v>
                </c:pt>
                <c:pt idx="6">
                  <c:v>JUL</c:v>
                </c:pt>
                <c:pt idx="7">
                  <c:v>AGO</c:v>
                </c:pt>
                <c:pt idx="8">
                  <c:v>SEP</c:v>
                </c:pt>
                <c:pt idx="9">
                  <c:v>OCT</c:v>
                </c:pt>
                <c:pt idx="10">
                  <c:v>NOV</c:v>
                </c:pt>
                <c:pt idx="11">
                  <c:v>DIC</c:v>
                </c:pt>
              </c:strCache>
            </c:strRef>
          </c:cat>
          <c:val>
            <c:numRef>
              <c:f>'LA BATEA CAUDALES'!$AA$40:$AA$51</c:f>
              <c:numCache>
                <c:formatCode>General</c:formatCode>
                <c:ptCount val="12"/>
                <c:pt idx="0">
                  <c:v>441.93599999999998</c:v>
                </c:pt>
                <c:pt idx="1">
                  <c:v>265.62815999999998</c:v>
                </c:pt>
                <c:pt idx="2">
                  <c:v>123.74208</c:v>
                </c:pt>
                <c:pt idx="3">
                  <c:v>104.4576</c:v>
                </c:pt>
                <c:pt idx="4">
                  <c:v>391.04639999999995</c:v>
                </c:pt>
                <c:pt idx="5">
                  <c:v>131.93280000000001</c:v>
                </c:pt>
                <c:pt idx="6">
                  <c:v>323.81855999999999</c:v>
                </c:pt>
                <c:pt idx="7">
                  <c:v>73.656000000000006</c:v>
                </c:pt>
                <c:pt idx="8">
                  <c:v>25.401600000000002</c:v>
                </c:pt>
                <c:pt idx="9">
                  <c:v>53.300160000000005</c:v>
                </c:pt>
                <c:pt idx="10">
                  <c:v>76.982399999999998</c:v>
                </c:pt>
                <c:pt idx="11">
                  <c:v>439.52544</c:v>
                </c:pt>
              </c:numCache>
            </c:numRef>
          </c:val>
          <c:smooth val="0"/>
          <c:extLst>
            <c:ext xmlns:c16="http://schemas.microsoft.com/office/drawing/2014/chart" uri="{C3380CC4-5D6E-409C-BE32-E72D297353CC}">
              <c16:uniqueId val="{00000000-0A13-4834-8CB0-68AD88CE67AD}"/>
            </c:ext>
          </c:extLst>
        </c:ser>
        <c:ser>
          <c:idx val="1"/>
          <c:order val="1"/>
          <c:tx>
            <c:strRef>
              <c:f>'LA BATEA CAUDALES'!$AB$39</c:f>
              <c:strCache>
                <c:ptCount val="1"/>
                <c:pt idx="0">
                  <c:v>Medio</c:v>
                </c:pt>
              </c:strCache>
            </c:strRef>
          </c:tx>
          <c:spPr>
            <a:ln w="22225" cap="rnd">
              <a:solidFill>
                <a:schemeClr val="accent2"/>
              </a:solidFill>
              <a:round/>
            </a:ln>
            <a:effectLst/>
          </c:spPr>
          <c:marker>
            <c:symbol val="none"/>
          </c:marker>
          <c:cat>
            <c:strRef>
              <c:f>'LA BATEA CAUDALES'!$Z$40:$Z$51</c:f>
              <c:strCache>
                <c:ptCount val="12"/>
                <c:pt idx="0">
                  <c:v>ENE</c:v>
                </c:pt>
                <c:pt idx="1">
                  <c:v>FEB</c:v>
                </c:pt>
                <c:pt idx="2">
                  <c:v>MAR </c:v>
                </c:pt>
                <c:pt idx="3">
                  <c:v>ABR.</c:v>
                </c:pt>
                <c:pt idx="4">
                  <c:v>MAY</c:v>
                </c:pt>
                <c:pt idx="5">
                  <c:v>JUN</c:v>
                </c:pt>
                <c:pt idx="6">
                  <c:v>JUL</c:v>
                </c:pt>
                <c:pt idx="7">
                  <c:v>AGO</c:v>
                </c:pt>
                <c:pt idx="8">
                  <c:v>SEP</c:v>
                </c:pt>
                <c:pt idx="9">
                  <c:v>OCT</c:v>
                </c:pt>
                <c:pt idx="10">
                  <c:v>NOV</c:v>
                </c:pt>
                <c:pt idx="11">
                  <c:v>DIC</c:v>
                </c:pt>
              </c:strCache>
            </c:strRef>
          </c:cat>
          <c:val>
            <c:numRef>
              <c:f>'LA BATEA CAUDALES'!$AB$40:$AB$51</c:f>
              <c:numCache>
                <c:formatCode>General</c:formatCode>
                <c:ptCount val="12"/>
                <c:pt idx="0">
                  <c:v>441.93599999999998</c:v>
                </c:pt>
                <c:pt idx="1">
                  <c:v>404.49023999999991</c:v>
                </c:pt>
                <c:pt idx="2">
                  <c:v>123.74208</c:v>
                </c:pt>
                <c:pt idx="3">
                  <c:v>542.50559999999996</c:v>
                </c:pt>
                <c:pt idx="4">
                  <c:v>432.42767999999995</c:v>
                </c:pt>
                <c:pt idx="5">
                  <c:v>378.1728</c:v>
                </c:pt>
                <c:pt idx="6">
                  <c:v>332.65728000000001</c:v>
                </c:pt>
                <c:pt idx="7">
                  <c:v>193.38048000000001</c:v>
                </c:pt>
                <c:pt idx="8">
                  <c:v>81.129600000000011</c:v>
                </c:pt>
                <c:pt idx="9">
                  <c:v>82.226880000000008</c:v>
                </c:pt>
                <c:pt idx="10">
                  <c:v>295.488</c:v>
                </c:pt>
                <c:pt idx="11">
                  <c:v>439.52544</c:v>
                </c:pt>
              </c:numCache>
            </c:numRef>
          </c:val>
          <c:smooth val="0"/>
          <c:extLst>
            <c:ext xmlns:c16="http://schemas.microsoft.com/office/drawing/2014/chart" uri="{C3380CC4-5D6E-409C-BE32-E72D297353CC}">
              <c16:uniqueId val="{00000001-0A13-4834-8CB0-68AD88CE67AD}"/>
            </c:ext>
          </c:extLst>
        </c:ser>
        <c:ser>
          <c:idx val="2"/>
          <c:order val="2"/>
          <c:tx>
            <c:strRef>
              <c:f>'LA BATEA CAUDALES'!$AC$39</c:f>
              <c:strCache>
                <c:ptCount val="1"/>
                <c:pt idx="0">
                  <c:v>Húmedo</c:v>
                </c:pt>
              </c:strCache>
            </c:strRef>
          </c:tx>
          <c:spPr>
            <a:ln w="22225" cap="rnd">
              <a:solidFill>
                <a:schemeClr val="accent3"/>
              </a:solidFill>
              <a:round/>
            </a:ln>
            <a:effectLst/>
          </c:spPr>
          <c:marker>
            <c:symbol val="none"/>
          </c:marker>
          <c:cat>
            <c:strRef>
              <c:f>'LA BATEA CAUDALES'!$Z$40:$Z$51</c:f>
              <c:strCache>
                <c:ptCount val="12"/>
                <c:pt idx="0">
                  <c:v>ENE</c:v>
                </c:pt>
                <c:pt idx="1">
                  <c:v>FEB</c:v>
                </c:pt>
                <c:pt idx="2">
                  <c:v>MAR </c:v>
                </c:pt>
                <c:pt idx="3">
                  <c:v>ABR.</c:v>
                </c:pt>
                <c:pt idx="4">
                  <c:v>MAY</c:v>
                </c:pt>
                <c:pt idx="5">
                  <c:v>JUN</c:v>
                </c:pt>
                <c:pt idx="6">
                  <c:v>JUL</c:v>
                </c:pt>
                <c:pt idx="7">
                  <c:v>AGO</c:v>
                </c:pt>
                <c:pt idx="8">
                  <c:v>SEP</c:v>
                </c:pt>
                <c:pt idx="9">
                  <c:v>OCT</c:v>
                </c:pt>
                <c:pt idx="10">
                  <c:v>NOV</c:v>
                </c:pt>
                <c:pt idx="11">
                  <c:v>DIC</c:v>
                </c:pt>
              </c:strCache>
            </c:strRef>
          </c:cat>
          <c:val>
            <c:numRef>
              <c:f>'LA BATEA CAUDALES'!$AC$40:$AC$51</c:f>
              <c:numCache>
                <c:formatCode>General</c:formatCode>
                <c:ptCount val="12"/>
                <c:pt idx="0">
                  <c:v>1079.6630400000001</c:v>
                </c:pt>
                <c:pt idx="1">
                  <c:v>935.74655999999993</c:v>
                </c:pt>
                <c:pt idx="2">
                  <c:v>1194.8342399999999</c:v>
                </c:pt>
                <c:pt idx="3">
                  <c:v>891.12959999999998</c:v>
                </c:pt>
                <c:pt idx="4">
                  <c:v>962.28215999999998</c:v>
                </c:pt>
                <c:pt idx="5">
                  <c:v>775.2672</c:v>
                </c:pt>
                <c:pt idx="6">
                  <c:v>1002.3911999999999</c:v>
                </c:pt>
                <c:pt idx="7">
                  <c:v>748.07712000000004</c:v>
                </c:pt>
                <c:pt idx="8">
                  <c:v>924.048</c:v>
                </c:pt>
                <c:pt idx="9">
                  <c:v>894.58560000000011</c:v>
                </c:pt>
                <c:pt idx="10">
                  <c:v>1558.8288000000002</c:v>
                </c:pt>
                <c:pt idx="11">
                  <c:v>1474.99488</c:v>
                </c:pt>
              </c:numCache>
            </c:numRef>
          </c:val>
          <c:smooth val="0"/>
          <c:extLst>
            <c:ext xmlns:c16="http://schemas.microsoft.com/office/drawing/2014/chart" uri="{C3380CC4-5D6E-409C-BE32-E72D297353CC}">
              <c16:uniqueId val="{00000002-0A13-4834-8CB0-68AD88CE67AD}"/>
            </c:ext>
          </c:extLst>
        </c:ser>
        <c:dLbls>
          <c:showLegendKey val="0"/>
          <c:showVal val="0"/>
          <c:showCatName val="0"/>
          <c:showSerName val="0"/>
          <c:showPercent val="0"/>
          <c:showBubbleSize val="0"/>
        </c:dLbls>
        <c:smooth val="0"/>
        <c:axId val="522569544"/>
        <c:axId val="522572680"/>
      </c:lineChart>
      <c:catAx>
        <c:axId val="522569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crossAx val="522572680"/>
        <c:crosses val="autoZero"/>
        <c:auto val="1"/>
        <c:lblAlgn val="ctr"/>
        <c:lblOffset val="100"/>
        <c:noMultiLvlLbl val="0"/>
      </c:catAx>
      <c:valAx>
        <c:axId val="5225726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s-CO" sz="1600"/>
                  <a:t>Caudal (Miles de m3/mes)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crossAx val="52256954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'SOSTENIBILIDAD 2007 V'!$G$2</c:f>
              <c:strCache>
                <c:ptCount val="1"/>
                <c:pt idx="0">
                  <c:v>HHV</c:v>
                </c:pt>
              </c:strCache>
            </c:strRef>
          </c:tx>
          <c:spPr>
            <a:solidFill>
              <a:schemeClr val="accent6">
                <a:lumMod val="75000"/>
              </a:schemeClr>
            </a:solidFill>
            <a:ln>
              <a:solidFill>
                <a:schemeClr val="accent1">
                  <a:lumMod val="60000"/>
                  <a:lumOff val="40000"/>
                </a:schemeClr>
              </a:solidFill>
            </a:ln>
            <a:effectLst/>
          </c:spPr>
          <c:invertIfNegative val="0"/>
          <c:cat>
            <c:strRef>
              <c:f>'SOSTENIBILIDAD 2007 V'!$E$3:$E$14</c:f>
              <c:strCache>
                <c:ptCount val="12"/>
                <c:pt idx="0">
                  <c:v>ENE</c:v>
                </c:pt>
                <c:pt idx="1">
                  <c:v>FEB</c:v>
                </c:pt>
                <c:pt idx="2">
                  <c:v>MAR </c:v>
                </c:pt>
                <c:pt idx="3">
                  <c:v>ABR.</c:v>
                </c:pt>
                <c:pt idx="4">
                  <c:v>MAY</c:v>
                </c:pt>
                <c:pt idx="5">
                  <c:v>JUN</c:v>
                </c:pt>
                <c:pt idx="6">
                  <c:v>JUL</c:v>
                </c:pt>
                <c:pt idx="7">
                  <c:v>AGO</c:v>
                </c:pt>
                <c:pt idx="8">
                  <c:v>SEP</c:v>
                </c:pt>
                <c:pt idx="9">
                  <c:v>OCT</c:v>
                </c:pt>
                <c:pt idx="10">
                  <c:v>NOV</c:v>
                </c:pt>
                <c:pt idx="11">
                  <c:v>DIC</c:v>
                </c:pt>
              </c:strCache>
            </c:strRef>
          </c:cat>
          <c:val>
            <c:numRef>
              <c:f>'SOSTENIBILIDAD 2007 V'!$G$3:$G$14</c:f>
              <c:numCache>
                <c:formatCode>General</c:formatCode>
                <c:ptCount val="12"/>
                <c:pt idx="0">
                  <c:v>366.74400000000003</c:v>
                </c:pt>
                <c:pt idx="1">
                  <c:v>348.15899999999999</c:v>
                </c:pt>
                <c:pt idx="2">
                  <c:v>1141.1189999999999</c:v>
                </c:pt>
                <c:pt idx="3">
                  <c:v>526.57500000000005</c:v>
                </c:pt>
                <c:pt idx="4">
                  <c:v>1307.145</c:v>
                </c:pt>
                <c:pt idx="5">
                  <c:v>201.95699999999999</c:v>
                </c:pt>
                <c:pt idx="6">
                  <c:v>221.78100000000001</c:v>
                </c:pt>
                <c:pt idx="7">
                  <c:v>776.85300000000007</c:v>
                </c:pt>
                <c:pt idx="8">
                  <c:v>551.35500000000002</c:v>
                </c:pt>
                <c:pt idx="9">
                  <c:v>1116.3389999999999</c:v>
                </c:pt>
                <c:pt idx="10">
                  <c:v>294.88199999999995</c:v>
                </c:pt>
                <c:pt idx="11">
                  <c:v>85.491</c:v>
                </c:pt>
              </c:numCache>
            </c:numRef>
          </c:val>
          <c:extLst>
            <c:ext xmlns:c16="http://schemas.microsoft.com/office/drawing/2014/chart" uri="{C3380CC4-5D6E-409C-BE32-E72D297353CC}">
              <c16:uniqueId val="{00000000-E7B8-47AD-A6DA-00169CBF946B}"/>
            </c:ext>
          </c:extLst>
        </c:ser>
        <c:dLbls>
          <c:showLegendKey val="0"/>
          <c:showVal val="0"/>
          <c:showCatName val="0"/>
          <c:showSerName val="0"/>
          <c:showPercent val="0"/>
          <c:showBubbleSize val="0"/>
        </c:dLbls>
        <c:gapWidth val="300"/>
        <c:axId val="522573072"/>
        <c:axId val="522567976"/>
      </c:barChart>
      <c:lineChart>
        <c:grouping val="standard"/>
        <c:varyColors val="0"/>
        <c:ser>
          <c:idx val="0"/>
          <c:order val="0"/>
          <c:tx>
            <c:strRef>
              <c:f>'SOSTENIBILIDAD 2007 V'!$F$2</c:f>
              <c:strCache>
                <c:ptCount val="1"/>
                <c:pt idx="0">
                  <c:v>DA verde mensual</c:v>
                </c:pt>
              </c:strCache>
            </c:strRef>
          </c:tx>
          <c:spPr>
            <a:ln w="22225" cap="rnd">
              <a:solidFill>
                <a:schemeClr val="accent6">
                  <a:lumMod val="60000"/>
                  <a:lumOff val="40000"/>
                </a:schemeClr>
              </a:solidFill>
              <a:round/>
            </a:ln>
            <a:effectLst/>
          </c:spPr>
          <c:marker>
            <c:symbol val="none"/>
          </c:marker>
          <c:cat>
            <c:strRef>
              <c:f>'SOSTENIBILIDAD 2007 V'!$E$3:$E$14</c:f>
              <c:strCache>
                <c:ptCount val="12"/>
                <c:pt idx="0">
                  <c:v>ENE</c:v>
                </c:pt>
                <c:pt idx="1">
                  <c:v>FEB</c:v>
                </c:pt>
                <c:pt idx="2">
                  <c:v>MAR </c:v>
                </c:pt>
                <c:pt idx="3">
                  <c:v>ABR.</c:v>
                </c:pt>
                <c:pt idx="4">
                  <c:v>MAY</c:v>
                </c:pt>
                <c:pt idx="5">
                  <c:v>JUN</c:v>
                </c:pt>
                <c:pt idx="6">
                  <c:v>JUL</c:v>
                </c:pt>
                <c:pt idx="7">
                  <c:v>AGO</c:v>
                </c:pt>
                <c:pt idx="8">
                  <c:v>SEP</c:v>
                </c:pt>
                <c:pt idx="9">
                  <c:v>OCT</c:v>
                </c:pt>
                <c:pt idx="10">
                  <c:v>NOV</c:v>
                </c:pt>
                <c:pt idx="11">
                  <c:v>DIC</c:v>
                </c:pt>
              </c:strCache>
            </c:strRef>
          </c:cat>
          <c:val>
            <c:numRef>
              <c:f>'SOSTENIBILIDAD 2007 V'!$F$3:$F$14</c:f>
              <c:numCache>
                <c:formatCode>General</c:formatCode>
                <c:ptCount val="12"/>
                <c:pt idx="0">
                  <c:v>633.33299999999997</c:v>
                </c:pt>
                <c:pt idx="1">
                  <c:v>621.26099999999997</c:v>
                </c:pt>
                <c:pt idx="2">
                  <c:v>687.58200000000011</c:v>
                </c:pt>
                <c:pt idx="3">
                  <c:v>614.26800000000003</c:v>
                </c:pt>
                <c:pt idx="4">
                  <c:v>614.70900000000006</c:v>
                </c:pt>
                <c:pt idx="5">
                  <c:v>200.55900000000003</c:v>
                </c:pt>
                <c:pt idx="6">
                  <c:v>666.83699999999999</c:v>
                </c:pt>
                <c:pt idx="7">
                  <c:v>668.55600000000004</c:v>
                </c:pt>
                <c:pt idx="8">
                  <c:v>713.04899999999998</c:v>
                </c:pt>
                <c:pt idx="9">
                  <c:v>629.97900000000004</c:v>
                </c:pt>
                <c:pt idx="10">
                  <c:v>545.94899999999996</c:v>
                </c:pt>
                <c:pt idx="11">
                  <c:v>568.33500000000004</c:v>
                </c:pt>
              </c:numCache>
            </c:numRef>
          </c:val>
          <c:smooth val="0"/>
          <c:extLst>
            <c:ext xmlns:c16="http://schemas.microsoft.com/office/drawing/2014/chart" uri="{C3380CC4-5D6E-409C-BE32-E72D297353CC}">
              <c16:uniqueId val="{00000001-E7B8-47AD-A6DA-00169CBF946B}"/>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marker val="1"/>
        <c:smooth val="0"/>
        <c:axId val="522573072"/>
        <c:axId val="522567976"/>
      </c:lineChart>
      <c:catAx>
        <c:axId val="522573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crossAx val="522567976"/>
        <c:crosses val="autoZero"/>
        <c:auto val="1"/>
        <c:lblAlgn val="ctr"/>
        <c:lblOffset val="100"/>
        <c:noMultiLvlLbl val="0"/>
      </c:catAx>
      <c:valAx>
        <c:axId val="522567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s-CO" sz="1600"/>
                  <a:t>Miles de </a:t>
                </a:r>
                <a:r>
                  <a:rPr lang="es-CO" sz="1600" b="0" i="0" u="none" strike="noStrike" baseline="0">
                    <a:effectLst/>
                  </a:rPr>
                  <a:t>m</a:t>
                </a:r>
                <a:r>
                  <a:rPr lang="es-CO" sz="1600" b="0" i="0" u="none" strike="noStrike" baseline="30000">
                    <a:effectLst/>
                  </a:rPr>
                  <a:t>3</a:t>
                </a:r>
                <a:endParaRPr lang="es-CO" sz="160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crossAx val="52257307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3"/>
          <c:order val="2"/>
          <c:tx>
            <c:strRef>
              <c:f>'SOSTENIBILIDAD 2007 A Y G'!$AD$39</c:f>
              <c:strCache>
                <c:ptCount val="1"/>
              </c:strCache>
            </c:strRef>
          </c:tx>
          <c:spPr>
            <a:solidFill>
              <a:schemeClr val="accent4"/>
            </a:solidFill>
            <a:ln>
              <a:noFill/>
            </a:ln>
            <a:effectLst/>
          </c:spPr>
          <c:invertIfNegative val="0"/>
          <c:cat>
            <c:strRef>
              <c:f>'SOSTENIBILIDAD 2007 A Y G'!$Z$40:$Z$51</c:f>
              <c:strCache>
                <c:ptCount val="12"/>
                <c:pt idx="0">
                  <c:v>ENE</c:v>
                </c:pt>
                <c:pt idx="1">
                  <c:v>FEB</c:v>
                </c:pt>
                <c:pt idx="2">
                  <c:v>MAR </c:v>
                </c:pt>
                <c:pt idx="3">
                  <c:v>ABR.</c:v>
                </c:pt>
                <c:pt idx="4">
                  <c:v>MAY</c:v>
                </c:pt>
                <c:pt idx="5">
                  <c:v>JUN</c:v>
                </c:pt>
                <c:pt idx="6">
                  <c:v>JUL</c:v>
                </c:pt>
                <c:pt idx="7">
                  <c:v>AGO</c:v>
                </c:pt>
                <c:pt idx="8">
                  <c:v>SEP</c:v>
                </c:pt>
                <c:pt idx="9">
                  <c:v>OCT</c:v>
                </c:pt>
                <c:pt idx="10">
                  <c:v>NOV</c:v>
                </c:pt>
                <c:pt idx="11">
                  <c:v>DIC</c:v>
                </c:pt>
              </c:strCache>
            </c:strRef>
          </c:cat>
          <c:val>
            <c:numRef>
              <c:f>'SOSTENIBILIDAD 2007 A Y G'!$AD$40:$AD$51</c:f>
              <c:numCache>
                <c:formatCode>General</c:formatCode>
                <c:ptCount val="12"/>
              </c:numCache>
            </c:numRef>
          </c:val>
          <c:extLst>
            <c:ext xmlns:c16="http://schemas.microsoft.com/office/drawing/2014/chart" uri="{C3380CC4-5D6E-409C-BE32-E72D297353CC}">
              <c16:uniqueId val="{00000000-6BAB-439E-A7EB-0745DEC979F2}"/>
            </c:ext>
          </c:extLst>
        </c:ser>
        <c:ser>
          <c:idx val="4"/>
          <c:order val="3"/>
          <c:tx>
            <c:strRef>
              <c:f>'SOSTENIBILIDAD 2007 A Y G'!$AE$39</c:f>
              <c:strCache>
                <c:ptCount val="1"/>
                <c:pt idx="0">
                  <c:v>HHA</c:v>
                </c:pt>
              </c:strCache>
            </c:strRef>
          </c:tx>
          <c:spPr>
            <a:solidFill>
              <a:schemeClr val="accent5"/>
            </a:solidFill>
            <a:ln>
              <a:noFill/>
            </a:ln>
            <a:effectLst/>
          </c:spPr>
          <c:invertIfNegative val="0"/>
          <c:cat>
            <c:strRef>
              <c:f>'SOSTENIBILIDAD 2007 A Y G'!$Z$40:$Z$51</c:f>
              <c:strCache>
                <c:ptCount val="12"/>
                <c:pt idx="0">
                  <c:v>ENE</c:v>
                </c:pt>
                <c:pt idx="1">
                  <c:v>FEB</c:v>
                </c:pt>
                <c:pt idx="2">
                  <c:v>MAR </c:v>
                </c:pt>
                <c:pt idx="3">
                  <c:v>ABR.</c:v>
                </c:pt>
                <c:pt idx="4">
                  <c:v>MAY</c:v>
                </c:pt>
                <c:pt idx="5">
                  <c:v>JUN</c:v>
                </c:pt>
                <c:pt idx="6">
                  <c:v>JUL</c:v>
                </c:pt>
                <c:pt idx="7">
                  <c:v>AGO</c:v>
                </c:pt>
                <c:pt idx="8">
                  <c:v>SEP</c:v>
                </c:pt>
                <c:pt idx="9">
                  <c:v>OCT</c:v>
                </c:pt>
                <c:pt idx="10">
                  <c:v>NOV</c:v>
                </c:pt>
                <c:pt idx="11">
                  <c:v>DIC</c:v>
                </c:pt>
              </c:strCache>
            </c:strRef>
          </c:cat>
          <c:val>
            <c:numRef>
              <c:f>'SOSTENIBILIDAD 2007 A Y G'!$AE$40:$AE$51</c:f>
              <c:numCache>
                <c:formatCode>General</c:formatCode>
                <c:ptCount val="12"/>
                <c:pt idx="0">
                  <c:v>20.3</c:v>
                </c:pt>
                <c:pt idx="1">
                  <c:v>33.46</c:v>
                </c:pt>
                <c:pt idx="2">
                  <c:v>0</c:v>
                </c:pt>
                <c:pt idx="3">
                  <c:v>38.640000000000008</c:v>
                </c:pt>
                <c:pt idx="4">
                  <c:v>23.76</c:v>
                </c:pt>
                <c:pt idx="5">
                  <c:v>50.52</c:v>
                </c:pt>
                <c:pt idx="6">
                  <c:v>32.4</c:v>
                </c:pt>
                <c:pt idx="7">
                  <c:v>0</c:v>
                </c:pt>
                <c:pt idx="8">
                  <c:v>68.639999999999986</c:v>
                </c:pt>
                <c:pt idx="9">
                  <c:v>0</c:v>
                </c:pt>
                <c:pt idx="10">
                  <c:v>50.52</c:v>
                </c:pt>
                <c:pt idx="11">
                  <c:v>0</c:v>
                </c:pt>
              </c:numCache>
            </c:numRef>
          </c:val>
          <c:extLst>
            <c:ext xmlns:c16="http://schemas.microsoft.com/office/drawing/2014/chart" uri="{C3380CC4-5D6E-409C-BE32-E72D297353CC}">
              <c16:uniqueId val="{00000001-6BAB-439E-A7EB-0745DEC979F2}"/>
            </c:ext>
          </c:extLst>
        </c:ser>
        <c:dLbls>
          <c:showLegendKey val="0"/>
          <c:showVal val="0"/>
          <c:showCatName val="0"/>
          <c:showSerName val="0"/>
          <c:showPercent val="0"/>
          <c:showBubbleSize val="0"/>
        </c:dLbls>
        <c:gapWidth val="150"/>
        <c:axId val="522564056"/>
        <c:axId val="522573856"/>
      </c:barChart>
      <c:lineChart>
        <c:grouping val="standard"/>
        <c:varyColors val="0"/>
        <c:ser>
          <c:idx val="0"/>
          <c:order val="0"/>
          <c:tx>
            <c:strRef>
              <c:f>'SOSTENIBILIDAD 2007 A Y G'!$AA$39</c:f>
              <c:strCache>
                <c:ptCount val="1"/>
              </c:strCache>
            </c:strRef>
          </c:tx>
          <c:spPr>
            <a:ln w="15875" cap="rnd">
              <a:solidFill>
                <a:schemeClr val="accent1"/>
              </a:solidFill>
              <a:round/>
            </a:ln>
            <a:effectLst/>
          </c:spPr>
          <c:marker>
            <c:symbol val="none"/>
          </c:marker>
          <c:cat>
            <c:strRef>
              <c:f>'SOSTENIBILIDAD 2007 A Y G'!$Z$40:$Z$51</c:f>
              <c:strCache>
                <c:ptCount val="12"/>
                <c:pt idx="0">
                  <c:v>ENE</c:v>
                </c:pt>
                <c:pt idx="1">
                  <c:v>FEB</c:v>
                </c:pt>
                <c:pt idx="2">
                  <c:v>MAR </c:v>
                </c:pt>
                <c:pt idx="3">
                  <c:v>ABR.</c:v>
                </c:pt>
                <c:pt idx="4">
                  <c:v>MAY</c:v>
                </c:pt>
                <c:pt idx="5">
                  <c:v>JUN</c:v>
                </c:pt>
                <c:pt idx="6">
                  <c:v>JUL</c:v>
                </c:pt>
                <c:pt idx="7">
                  <c:v>AGO</c:v>
                </c:pt>
                <c:pt idx="8">
                  <c:v>SEP</c:v>
                </c:pt>
                <c:pt idx="9">
                  <c:v>OCT</c:v>
                </c:pt>
                <c:pt idx="10">
                  <c:v>NOV</c:v>
                </c:pt>
                <c:pt idx="11">
                  <c:v>DIC</c:v>
                </c:pt>
              </c:strCache>
            </c:strRef>
          </c:cat>
          <c:val>
            <c:numRef>
              <c:f>'SOSTENIBILIDAD 2007 A Y G'!$AA$40:$AA$51</c:f>
              <c:numCache>
                <c:formatCode>General</c:formatCode>
                <c:ptCount val="12"/>
                <c:pt idx="0">
                  <c:v>1079.6630400000001</c:v>
                </c:pt>
              </c:numCache>
            </c:numRef>
          </c:val>
          <c:smooth val="0"/>
          <c:extLst>
            <c:ext xmlns:c16="http://schemas.microsoft.com/office/drawing/2014/chart" uri="{C3380CC4-5D6E-409C-BE32-E72D297353CC}">
              <c16:uniqueId val="{00000002-6BAB-439E-A7EB-0745DEC979F2}"/>
            </c:ext>
          </c:extLst>
        </c:ser>
        <c:ser>
          <c:idx val="2"/>
          <c:order val="1"/>
          <c:tx>
            <c:strRef>
              <c:f>'SOSTENIBILIDAD 2007 A Y G'!$AC$39</c:f>
              <c:strCache>
                <c:ptCount val="1"/>
                <c:pt idx="0">
                  <c:v>Oferta de Agua Azul</c:v>
                </c:pt>
              </c:strCache>
            </c:strRef>
          </c:tx>
          <c:spPr>
            <a:ln w="22225" cap="rnd">
              <a:solidFill>
                <a:schemeClr val="accent1">
                  <a:lumMod val="60000"/>
                  <a:lumOff val="40000"/>
                </a:schemeClr>
              </a:solidFill>
              <a:round/>
            </a:ln>
            <a:effectLst/>
          </c:spPr>
          <c:marker>
            <c:symbol val="none"/>
          </c:marker>
          <c:cat>
            <c:strRef>
              <c:f>'SOSTENIBILIDAD 2007 A Y G'!$Z$40:$Z$51</c:f>
              <c:strCache>
                <c:ptCount val="12"/>
                <c:pt idx="0">
                  <c:v>ENE</c:v>
                </c:pt>
                <c:pt idx="1">
                  <c:v>FEB</c:v>
                </c:pt>
                <c:pt idx="2">
                  <c:v>MAR </c:v>
                </c:pt>
                <c:pt idx="3">
                  <c:v>ABR.</c:v>
                </c:pt>
                <c:pt idx="4">
                  <c:v>MAY</c:v>
                </c:pt>
                <c:pt idx="5">
                  <c:v>JUN</c:v>
                </c:pt>
                <c:pt idx="6">
                  <c:v>JUL</c:v>
                </c:pt>
                <c:pt idx="7">
                  <c:v>AGO</c:v>
                </c:pt>
                <c:pt idx="8">
                  <c:v>SEP</c:v>
                </c:pt>
                <c:pt idx="9">
                  <c:v>OCT</c:v>
                </c:pt>
                <c:pt idx="10">
                  <c:v>NOV</c:v>
                </c:pt>
                <c:pt idx="11">
                  <c:v>DIC</c:v>
                </c:pt>
              </c:strCache>
            </c:strRef>
          </c:cat>
          <c:val>
            <c:numRef>
              <c:f>'SOSTENIBILIDAD 2007 A Y G'!$AC$40:$AC$51</c:f>
              <c:numCache>
                <c:formatCode>General</c:formatCode>
                <c:ptCount val="12"/>
                <c:pt idx="0">
                  <c:v>963.63475200000016</c:v>
                </c:pt>
                <c:pt idx="1">
                  <c:v>795.38457599999992</c:v>
                </c:pt>
                <c:pt idx="2">
                  <c:v>1015.6091039999999</c:v>
                </c:pt>
                <c:pt idx="3">
                  <c:v>757.46015999999997</c:v>
                </c:pt>
                <c:pt idx="4">
                  <c:v>817.93983600000001</c:v>
                </c:pt>
                <c:pt idx="5">
                  <c:v>658.97712000000001</c:v>
                </c:pt>
                <c:pt idx="6">
                  <c:v>852.03251999999998</c:v>
                </c:pt>
                <c:pt idx="7">
                  <c:v>635.86555199999998</c:v>
                </c:pt>
                <c:pt idx="8">
                  <c:v>785.44079999999997</c:v>
                </c:pt>
                <c:pt idx="9">
                  <c:v>760.39776000000006</c:v>
                </c:pt>
                <c:pt idx="10">
                  <c:v>1325.0044800000003</c:v>
                </c:pt>
                <c:pt idx="11">
                  <c:v>1253.7456480000001</c:v>
                </c:pt>
              </c:numCache>
            </c:numRef>
          </c:val>
          <c:smooth val="0"/>
          <c:extLst>
            <c:ext xmlns:c16="http://schemas.microsoft.com/office/drawing/2014/chart" uri="{C3380CC4-5D6E-409C-BE32-E72D297353CC}">
              <c16:uniqueId val="{00000003-6BAB-439E-A7EB-0745DEC979F2}"/>
            </c:ext>
          </c:extLst>
        </c:ser>
        <c:dLbls>
          <c:showLegendKey val="0"/>
          <c:showVal val="0"/>
          <c:showCatName val="0"/>
          <c:showSerName val="0"/>
          <c:showPercent val="0"/>
          <c:showBubbleSize val="0"/>
        </c:dLbls>
        <c:marker val="1"/>
        <c:smooth val="0"/>
        <c:axId val="522564056"/>
        <c:axId val="522573856"/>
      </c:lineChart>
      <c:catAx>
        <c:axId val="522564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crossAx val="522573856"/>
        <c:crosses val="autoZero"/>
        <c:auto val="1"/>
        <c:lblAlgn val="ctr"/>
        <c:lblOffset val="100"/>
        <c:noMultiLvlLbl val="0"/>
      </c:catAx>
      <c:valAx>
        <c:axId val="522573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s-CO" sz="1600"/>
                  <a:t>Miles de </a:t>
                </a:r>
                <a:r>
                  <a:rPr lang="es-CO" sz="1600" b="0" i="0" u="none" strike="noStrike" baseline="0">
                    <a:effectLst/>
                  </a:rPr>
                  <a:t>m</a:t>
                </a:r>
                <a:r>
                  <a:rPr lang="es-CO" sz="1600" b="0" i="0" u="none" strike="noStrike" baseline="30000">
                    <a:effectLst/>
                  </a:rPr>
                  <a:t>3</a:t>
                </a:r>
                <a:endParaRPr lang="es-CO" sz="160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crossAx val="522564056"/>
        <c:crosses val="autoZero"/>
        <c:crossBetween val="between"/>
      </c:valAx>
      <c:spPr>
        <a:noFill/>
        <a:ln>
          <a:noFill/>
        </a:ln>
        <a:effectLst/>
      </c:spPr>
    </c:plotArea>
    <c:legend>
      <c:legendPos val="r"/>
      <c:legendEntry>
        <c:idx val="0"/>
        <c:delete val="1"/>
      </c:legendEntry>
      <c:legendEntry>
        <c:idx val="2"/>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'SOSTENIBILIDAD 2007 A Y G'!$AJ$39</c:f>
              <c:strCache>
                <c:ptCount val="1"/>
                <c:pt idx="0">
                  <c:v>HHG</c:v>
                </c:pt>
              </c:strCache>
            </c:strRef>
          </c:tx>
          <c:spPr>
            <a:solidFill>
              <a:schemeClr val="bg2">
                <a:lumMod val="50000"/>
              </a:schemeClr>
            </a:solidFill>
            <a:ln>
              <a:noFill/>
            </a:ln>
            <a:effectLst/>
          </c:spPr>
          <c:invertIfNegative val="0"/>
          <c:cat>
            <c:strRef>
              <c:f>'SOSTENIBILIDAD 2007 A Y G'!$AH$40:$AH$51</c:f>
              <c:strCache>
                <c:ptCount val="12"/>
                <c:pt idx="0">
                  <c:v>ENE</c:v>
                </c:pt>
                <c:pt idx="1">
                  <c:v>FEB</c:v>
                </c:pt>
                <c:pt idx="2">
                  <c:v>MAR </c:v>
                </c:pt>
                <c:pt idx="3">
                  <c:v>ABR.</c:v>
                </c:pt>
                <c:pt idx="4">
                  <c:v>MAY</c:v>
                </c:pt>
                <c:pt idx="5">
                  <c:v>JUN</c:v>
                </c:pt>
                <c:pt idx="6">
                  <c:v>JUL</c:v>
                </c:pt>
                <c:pt idx="7">
                  <c:v>AGO</c:v>
                </c:pt>
                <c:pt idx="8">
                  <c:v>SEP</c:v>
                </c:pt>
                <c:pt idx="9">
                  <c:v>OCT</c:v>
                </c:pt>
                <c:pt idx="10">
                  <c:v>NOV</c:v>
                </c:pt>
                <c:pt idx="11">
                  <c:v>DIC</c:v>
                </c:pt>
              </c:strCache>
            </c:strRef>
          </c:cat>
          <c:val>
            <c:numRef>
              <c:f>'SOSTENIBILIDAD 2007 A Y G'!$AJ$40:$AJ$51</c:f>
              <c:numCache>
                <c:formatCode>General</c:formatCode>
                <c:ptCount val="12"/>
                <c:pt idx="0">
                  <c:v>12.464594864954986</c:v>
                </c:pt>
                <c:pt idx="1">
                  <c:v>12.464594864954986</c:v>
                </c:pt>
                <c:pt idx="2">
                  <c:v>24.909623207735919</c:v>
                </c:pt>
                <c:pt idx="3">
                  <c:v>24.909623207735919</c:v>
                </c:pt>
                <c:pt idx="4">
                  <c:v>18.687109036345451</c:v>
                </c:pt>
                <c:pt idx="5">
                  <c:v>12.464594864954986</c:v>
                </c:pt>
                <c:pt idx="6">
                  <c:v>12.464594864954986</c:v>
                </c:pt>
                <c:pt idx="7">
                  <c:v>12.464594864954986</c:v>
                </c:pt>
                <c:pt idx="8">
                  <c:v>12.464594864954986</c:v>
                </c:pt>
                <c:pt idx="9">
                  <c:v>24.909623207735919</c:v>
                </c:pt>
                <c:pt idx="10">
                  <c:v>18.687109036345451</c:v>
                </c:pt>
                <c:pt idx="11">
                  <c:v>12.464594864954986</c:v>
                </c:pt>
              </c:numCache>
            </c:numRef>
          </c:val>
          <c:extLst>
            <c:ext xmlns:c16="http://schemas.microsoft.com/office/drawing/2014/chart" uri="{C3380CC4-5D6E-409C-BE32-E72D297353CC}">
              <c16:uniqueId val="{00000000-E2DB-47B9-B49B-221C467295A7}"/>
            </c:ext>
          </c:extLst>
        </c:ser>
        <c:dLbls>
          <c:showLegendKey val="0"/>
          <c:showVal val="0"/>
          <c:showCatName val="0"/>
          <c:showSerName val="0"/>
          <c:showPercent val="0"/>
          <c:showBubbleSize val="0"/>
        </c:dLbls>
        <c:gapWidth val="150"/>
        <c:axId val="522574640"/>
        <c:axId val="522567584"/>
      </c:barChart>
      <c:lineChart>
        <c:grouping val="standard"/>
        <c:varyColors val="0"/>
        <c:ser>
          <c:idx val="0"/>
          <c:order val="0"/>
          <c:tx>
            <c:strRef>
              <c:f>'SOSTENIBILIDAD 2007 A Y G'!$AI$39</c:f>
              <c:strCache>
                <c:ptCount val="1"/>
                <c:pt idx="0">
                  <c:v>Oferta neta</c:v>
                </c:pt>
              </c:strCache>
            </c:strRef>
          </c:tx>
          <c:spPr>
            <a:ln w="19050" cap="rnd">
              <a:solidFill>
                <a:schemeClr val="accent1">
                  <a:lumMod val="60000"/>
                  <a:lumOff val="40000"/>
                </a:schemeClr>
              </a:solidFill>
              <a:round/>
            </a:ln>
            <a:effectLst/>
          </c:spPr>
          <c:marker>
            <c:symbol val="none"/>
          </c:marker>
          <c:cat>
            <c:strRef>
              <c:f>'SOSTENIBILIDAD 2007 A Y G'!$AH$40:$AH$51</c:f>
              <c:strCache>
                <c:ptCount val="12"/>
                <c:pt idx="0">
                  <c:v>ENE</c:v>
                </c:pt>
                <c:pt idx="1">
                  <c:v>FEB</c:v>
                </c:pt>
                <c:pt idx="2">
                  <c:v>MAR </c:v>
                </c:pt>
                <c:pt idx="3">
                  <c:v>ABR.</c:v>
                </c:pt>
                <c:pt idx="4">
                  <c:v>MAY</c:v>
                </c:pt>
                <c:pt idx="5">
                  <c:v>JUN</c:v>
                </c:pt>
                <c:pt idx="6">
                  <c:v>JUL</c:v>
                </c:pt>
                <c:pt idx="7">
                  <c:v>AGO</c:v>
                </c:pt>
                <c:pt idx="8">
                  <c:v>SEP</c:v>
                </c:pt>
                <c:pt idx="9">
                  <c:v>OCT</c:v>
                </c:pt>
                <c:pt idx="10">
                  <c:v>NOV</c:v>
                </c:pt>
                <c:pt idx="11">
                  <c:v>DIC</c:v>
                </c:pt>
              </c:strCache>
            </c:strRef>
          </c:cat>
          <c:val>
            <c:numRef>
              <c:f>'SOSTENIBILIDAD 2007 A Y G'!$AI$40:$AI$51</c:f>
              <c:numCache>
                <c:formatCode>General</c:formatCode>
                <c:ptCount val="12"/>
                <c:pt idx="0">
                  <c:v>943.33475200000021</c:v>
                </c:pt>
                <c:pt idx="1">
                  <c:v>761.92457599999989</c:v>
                </c:pt>
                <c:pt idx="2">
                  <c:v>1015.6091039999999</c:v>
                </c:pt>
                <c:pt idx="3">
                  <c:v>718.82015999999999</c:v>
                </c:pt>
                <c:pt idx="4">
                  <c:v>794.17983600000002</c:v>
                </c:pt>
                <c:pt idx="5">
                  <c:v>608.45712000000003</c:v>
                </c:pt>
                <c:pt idx="6">
                  <c:v>819.63252</c:v>
                </c:pt>
                <c:pt idx="7">
                  <c:v>635.86555199999998</c:v>
                </c:pt>
                <c:pt idx="8">
                  <c:v>716.80079999999998</c:v>
                </c:pt>
                <c:pt idx="9">
                  <c:v>760.39776000000006</c:v>
                </c:pt>
                <c:pt idx="10">
                  <c:v>1274.4844800000003</c:v>
                </c:pt>
                <c:pt idx="11">
                  <c:v>1253.7456480000001</c:v>
                </c:pt>
              </c:numCache>
            </c:numRef>
          </c:val>
          <c:smooth val="0"/>
          <c:extLst>
            <c:ext xmlns:c16="http://schemas.microsoft.com/office/drawing/2014/chart" uri="{C3380CC4-5D6E-409C-BE32-E72D297353CC}">
              <c16:uniqueId val="{00000001-E2DB-47B9-B49B-221C467295A7}"/>
            </c:ext>
          </c:extLst>
        </c:ser>
        <c:dLbls>
          <c:showLegendKey val="0"/>
          <c:showVal val="0"/>
          <c:showCatName val="0"/>
          <c:showSerName val="0"/>
          <c:showPercent val="0"/>
          <c:showBubbleSize val="0"/>
        </c:dLbls>
        <c:marker val="1"/>
        <c:smooth val="0"/>
        <c:axId val="522574640"/>
        <c:axId val="522567584"/>
      </c:lineChart>
      <c:catAx>
        <c:axId val="52257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crossAx val="522567584"/>
        <c:crosses val="autoZero"/>
        <c:auto val="1"/>
        <c:lblAlgn val="ctr"/>
        <c:lblOffset val="100"/>
        <c:noMultiLvlLbl val="0"/>
      </c:catAx>
      <c:valAx>
        <c:axId val="522567584"/>
        <c:scaling>
          <c:orientation val="minMax"/>
          <c:max val="14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s-CO" sz="1600"/>
                  <a:t>Miles</a:t>
                </a:r>
                <a:r>
                  <a:rPr lang="es-CO" sz="1600" baseline="0"/>
                  <a:t> de </a:t>
                </a:r>
                <a:r>
                  <a:rPr lang="es-CO" sz="1600" b="0" i="0" u="none" strike="noStrike" baseline="0">
                    <a:effectLst/>
                  </a:rPr>
                  <a:t>m</a:t>
                </a:r>
                <a:r>
                  <a:rPr lang="es-CO" sz="1600" b="0" i="0" u="none" strike="noStrike" baseline="30000">
                    <a:effectLst/>
                  </a:rPr>
                  <a:t>3</a:t>
                </a:r>
                <a:endParaRPr lang="es-CO" sz="160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crossAx val="52257464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'SOSTENIBILIDAD 2015 V '!$G$2</c:f>
              <c:strCache>
                <c:ptCount val="1"/>
                <c:pt idx="0">
                  <c:v>HHV</c:v>
                </c:pt>
              </c:strCache>
            </c:strRef>
          </c:tx>
          <c:spPr>
            <a:solidFill>
              <a:schemeClr val="accent6">
                <a:lumMod val="75000"/>
              </a:schemeClr>
            </a:solidFill>
            <a:ln>
              <a:solidFill>
                <a:schemeClr val="accent1">
                  <a:lumMod val="60000"/>
                  <a:lumOff val="40000"/>
                </a:schemeClr>
              </a:solidFill>
            </a:ln>
            <a:effectLst/>
          </c:spPr>
          <c:invertIfNegative val="0"/>
          <c:cat>
            <c:strRef>
              <c:f>'SOSTENIBILIDAD 2015 V '!$E$3:$E$14</c:f>
              <c:strCache>
                <c:ptCount val="12"/>
                <c:pt idx="0">
                  <c:v>ENE</c:v>
                </c:pt>
                <c:pt idx="1">
                  <c:v>FEB</c:v>
                </c:pt>
                <c:pt idx="2">
                  <c:v>MAR </c:v>
                </c:pt>
                <c:pt idx="3">
                  <c:v>ABR.</c:v>
                </c:pt>
                <c:pt idx="4">
                  <c:v>MAY</c:v>
                </c:pt>
                <c:pt idx="5">
                  <c:v>JUN</c:v>
                </c:pt>
                <c:pt idx="6">
                  <c:v>JUL</c:v>
                </c:pt>
                <c:pt idx="7">
                  <c:v>AGO</c:v>
                </c:pt>
                <c:pt idx="8">
                  <c:v>SEP</c:v>
                </c:pt>
                <c:pt idx="9">
                  <c:v>OCT</c:v>
                </c:pt>
                <c:pt idx="10">
                  <c:v>NOV</c:v>
                </c:pt>
                <c:pt idx="11">
                  <c:v>DIC</c:v>
                </c:pt>
              </c:strCache>
            </c:strRef>
          </c:cat>
          <c:val>
            <c:numRef>
              <c:f>'SOSTENIBILIDAD 2015 V '!$G$3:$G$14</c:f>
              <c:numCache>
                <c:formatCode>General</c:formatCode>
                <c:ptCount val="12"/>
                <c:pt idx="0">
                  <c:v>371.78899999999999</c:v>
                </c:pt>
                <c:pt idx="1">
                  <c:v>1741.806</c:v>
                </c:pt>
                <c:pt idx="2">
                  <c:v>1484.6095</c:v>
                </c:pt>
                <c:pt idx="3">
                  <c:v>814.88</c:v>
                </c:pt>
                <c:pt idx="4">
                  <c:v>794.50800000000004</c:v>
                </c:pt>
                <c:pt idx="5">
                  <c:v>76.394999999999996</c:v>
                </c:pt>
                <c:pt idx="6">
                  <c:v>539.85799999999995</c:v>
                </c:pt>
                <c:pt idx="7">
                  <c:v>875.99599999999998</c:v>
                </c:pt>
                <c:pt idx="8">
                  <c:v>341.23099999999999</c:v>
                </c:pt>
                <c:pt idx="9">
                  <c:v>2.5465</c:v>
                </c:pt>
                <c:pt idx="10">
                  <c:v>845.43799999999999</c:v>
                </c:pt>
                <c:pt idx="11">
                  <c:v>2.5465</c:v>
                </c:pt>
              </c:numCache>
            </c:numRef>
          </c:val>
          <c:extLst>
            <c:ext xmlns:c16="http://schemas.microsoft.com/office/drawing/2014/chart" uri="{C3380CC4-5D6E-409C-BE32-E72D297353CC}">
              <c16:uniqueId val="{00000000-22C7-4077-B89D-6CDFC7458636}"/>
            </c:ext>
          </c:extLst>
        </c:ser>
        <c:dLbls>
          <c:showLegendKey val="0"/>
          <c:showVal val="0"/>
          <c:showCatName val="0"/>
          <c:showSerName val="0"/>
          <c:showPercent val="0"/>
          <c:showBubbleSize val="0"/>
        </c:dLbls>
        <c:gapWidth val="300"/>
        <c:axId val="522575032"/>
        <c:axId val="522575816"/>
      </c:barChart>
      <c:lineChart>
        <c:grouping val="standard"/>
        <c:varyColors val="0"/>
        <c:ser>
          <c:idx val="0"/>
          <c:order val="0"/>
          <c:tx>
            <c:strRef>
              <c:f>'SOSTENIBILIDAD 2015 V '!$F$2</c:f>
              <c:strCache>
                <c:ptCount val="1"/>
                <c:pt idx="0">
                  <c:v>DA verde mensual</c:v>
                </c:pt>
              </c:strCache>
            </c:strRef>
          </c:tx>
          <c:spPr>
            <a:ln w="22225" cap="rnd">
              <a:solidFill>
                <a:schemeClr val="accent6">
                  <a:lumMod val="60000"/>
                  <a:lumOff val="40000"/>
                </a:schemeClr>
              </a:solidFill>
              <a:round/>
            </a:ln>
            <a:effectLst/>
          </c:spPr>
          <c:marker>
            <c:symbol val="none"/>
          </c:marker>
          <c:cat>
            <c:strRef>
              <c:f>'SOSTENIBILIDAD 2015 V '!$E$3:$E$14</c:f>
              <c:strCache>
                <c:ptCount val="12"/>
                <c:pt idx="0">
                  <c:v>ENE</c:v>
                </c:pt>
                <c:pt idx="1">
                  <c:v>FEB</c:v>
                </c:pt>
                <c:pt idx="2">
                  <c:v>MAR </c:v>
                </c:pt>
                <c:pt idx="3">
                  <c:v>ABR.</c:v>
                </c:pt>
                <c:pt idx="4">
                  <c:v>MAY</c:v>
                </c:pt>
                <c:pt idx="5">
                  <c:v>JUN</c:v>
                </c:pt>
                <c:pt idx="6">
                  <c:v>JUL</c:v>
                </c:pt>
                <c:pt idx="7">
                  <c:v>AGO</c:v>
                </c:pt>
                <c:pt idx="8">
                  <c:v>SEP</c:v>
                </c:pt>
                <c:pt idx="9">
                  <c:v>OCT</c:v>
                </c:pt>
                <c:pt idx="10">
                  <c:v>NOV</c:v>
                </c:pt>
                <c:pt idx="11">
                  <c:v>DIC</c:v>
                </c:pt>
              </c:strCache>
            </c:strRef>
          </c:cat>
          <c:val>
            <c:numRef>
              <c:f>'SOSTENIBILIDAD 2015 V '!$F$3:$F$14</c:f>
              <c:numCache>
                <c:formatCode>General</c:formatCode>
                <c:ptCount val="12"/>
                <c:pt idx="0">
                  <c:v>1809.615</c:v>
                </c:pt>
                <c:pt idx="1">
                  <c:v>1542.2260000000001</c:v>
                </c:pt>
                <c:pt idx="2">
                  <c:v>2005.3510000000001</c:v>
                </c:pt>
                <c:pt idx="3">
                  <c:v>1878.7999999999997</c:v>
                </c:pt>
                <c:pt idx="4">
                  <c:v>1884.3224999999998</c:v>
                </c:pt>
                <c:pt idx="5">
                  <c:v>627.98249999999996</c:v>
                </c:pt>
                <c:pt idx="6">
                  <c:v>2007.1475000000003</c:v>
                </c:pt>
                <c:pt idx="7">
                  <c:v>2061.9124999999999</c:v>
                </c:pt>
                <c:pt idx="8">
                  <c:v>2198.2745</c:v>
                </c:pt>
                <c:pt idx="9">
                  <c:v>1999.5625</c:v>
                </c:pt>
                <c:pt idx="10">
                  <c:v>1641.3279999999997</c:v>
                </c:pt>
                <c:pt idx="11">
                  <c:v>1835.1889999999999</c:v>
                </c:pt>
              </c:numCache>
            </c:numRef>
          </c:val>
          <c:smooth val="0"/>
          <c:extLst>
            <c:ext xmlns:c16="http://schemas.microsoft.com/office/drawing/2014/chart" uri="{C3380CC4-5D6E-409C-BE32-E72D297353CC}">
              <c16:uniqueId val="{00000001-22C7-4077-B89D-6CDFC7458636}"/>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marker val="1"/>
        <c:smooth val="0"/>
        <c:axId val="522575032"/>
        <c:axId val="522575816"/>
      </c:lineChart>
      <c:catAx>
        <c:axId val="522575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crossAx val="522575816"/>
        <c:crosses val="autoZero"/>
        <c:auto val="1"/>
        <c:lblAlgn val="ctr"/>
        <c:lblOffset val="100"/>
        <c:noMultiLvlLbl val="0"/>
      </c:catAx>
      <c:valAx>
        <c:axId val="5225758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s-CO" sz="1600"/>
                  <a:t>Miles de </a:t>
                </a:r>
                <a:r>
                  <a:rPr lang="es-CO" sz="1600" b="0" i="0" u="none" strike="noStrike" baseline="0">
                    <a:effectLst/>
                  </a:rPr>
                  <a:t>m</a:t>
                </a:r>
                <a:r>
                  <a:rPr lang="es-CO" sz="1600" b="0" i="0" u="none" strike="noStrike" baseline="30000">
                    <a:effectLst/>
                  </a:rPr>
                  <a:t>3</a:t>
                </a:r>
                <a:endParaRPr lang="es-CO" sz="160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crossAx val="52257503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3"/>
          <c:order val="2"/>
          <c:tx>
            <c:strRef>
              <c:f>'SOSTENIBILIDAD 2015 A Y G'!$AD$39</c:f>
              <c:strCache>
                <c:ptCount val="1"/>
              </c:strCache>
            </c:strRef>
          </c:tx>
          <c:spPr>
            <a:solidFill>
              <a:schemeClr val="accent4"/>
            </a:solidFill>
            <a:ln>
              <a:noFill/>
            </a:ln>
            <a:effectLst/>
          </c:spPr>
          <c:invertIfNegative val="0"/>
          <c:cat>
            <c:strRef>
              <c:f>'SOSTENIBILIDAD 2015 A Y G'!$Z$40:$Z$51</c:f>
              <c:strCache>
                <c:ptCount val="12"/>
                <c:pt idx="0">
                  <c:v>ENE</c:v>
                </c:pt>
                <c:pt idx="1">
                  <c:v>FEB</c:v>
                </c:pt>
                <c:pt idx="2">
                  <c:v>MAR </c:v>
                </c:pt>
                <c:pt idx="3">
                  <c:v>ABR.</c:v>
                </c:pt>
                <c:pt idx="4">
                  <c:v>MAY</c:v>
                </c:pt>
                <c:pt idx="5">
                  <c:v>JUN</c:v>
                </c:pt>
                <c:pt idx="6">
                  <c:v>JUL</c:v>
                </c:pt>
                <c:pt idx="7">
                  <c:v>AGO</c:v>
                </c:pt>
                <c:pt idx="8">
                  <c:v>SEP</c:v>
                </c:pt>
                <c:pt idx="9">
                  <c:v>OCT</c:v>
                </c:pt>
                <c:pt idx="10">
                  <c:v>NOV</c:v>
                </c:pt>
                <c:pt idx="11">
                  <c:v>DIC</c:v>
                </c:pt>
              </c:strCache>
            </c:strRef>
          </c:cat>
          <c:val>
            <c:numRef>
              <c:f>'SOSTENIBILIDAD 2015 A Y G'!$AD$40:$AD$51</c:f>
              <c:numCache>
                <c:formatCode>General</c:formatCode>
                <c:ptCount val="12"/>
              </c:numCache>
            </c:numRef>
          </c:val>
          <c:extLst>
            <c:ext xmlns:c16="http://schemas.microsoft.com/office/drawing/2014/chart" uri="{C3380CC4-5D6E-409C-BE32-E72D297353CC}">
              <c16:uniqueId val="{00000000-BB28-4EB4-8A2C-ADF1F24E25BB}"/>
            </c:ext>
          </c:extLst>
        </c:ser>
        <c:ser>
          <c:idx val="4"/>
          <c:order val="3"/>
          <c:tx>
            <c:strRef>
              <c:f>'SOSTENIBILIDAD 2015 A Y G'!$AE$39</c:f>
              <c:strCache>
                <c:ptCount val="1"/>
                <c:pt idx="0">
                  <c:v>HHA</c:v>
                </c:pt>
              </c:strCache>
            </c:strRef>
          </c:tx>
          <c:spPr>
            <a:solidFill>
              <a:schemeClr val="accent5"/>
            </a:solidFill>
            <a:ln>
              <a:noFill/>
            </a:ln>
            <a:effectLst/>
          </c:spPr>
          <c:invertIfNegative val="0"/>
          <c:cat>
            <c:strRef>
              <c:f>'SOSTENIBILIDAD 2015 A Y G'!$Z$40:$Z$51</c:f>
              <c:strCache>
                <c:ptCount val="12"/>
                <c:pt idx="0">
                  <c:v>ENE</c:v>
                </c:pt>
                <c:pt idx="1">
                  <c:v>FEB</c:v>
                </c:pt>
                <c:pt idx="2">
                  <c:v>MAR </c:v>
                </c:pt>
                <c:pt idx="3">
                  <c:v>ABR.</c:v>
                </c:pt>
                <c:pt idx="4">
                  <c:v>MAY</c:v>
                </c:pt>
                <c:pt idx="5">
                  <c:v>JUN</c:v>
                </c:pt>
                <c:pt idx="6">
                  <c:v>JUL</c:v>
                </c:pt>
                <c:pt idx="7">
                  <c:v>AGO</c:v>
                </c:pt>
                <c:pt idx="8">
                  <c:v>SEP</c:v>
                </c:pt>
                <c:pt idx="9">
                  <c:v>OCT</c:v>
                </c:pt>
                <c:pt idx="10">
                  <c:v>NOV</c:v>
                </c:pt>
                <c:pt idx="11">
                  <c:v>DIC</c:v>
                </c:pt>
              </c:strCache>
            </c:strRef>
          </c:cat>
          <c:val>
            <c:numRef>
              <c:f>'SOSTENIBILIDAD 2015 A Y G'!$AE$40:$AE$51</c:f>
              <c:numCache>
                <c:formatCode>General</c:formatCode>
                <c:ptCount val="12"/>
                <c:pt idx="0">
                  <c:v>912.93299999999999</c:v>
                </c:pt>
                <c:pt idx="1">
                  <c:v>0</c:v>
                </c:pt>
                <c:pt idx="2">
                  <c:v>9.4360000000000515</c:v>
                </c:pt>
                <c:pt idx="3">
                  <c:v>0</c:v>
                </c:pt>
                <c:pt idx="4">
                  <c:v>567.33949999999993</c:v>
                </c:pt>
                <c:pt idx="5">
                  <c:v>1218.4235000000001</c:v>
                </c:pt>
                <c:pt idx="6">
                  <c:v>891.702</c:v>
                </c:pt>
                <c:pt idx="7">
                  <c:v>621.59649999999999</c:v>
                </c:pt>
                <c:pt idx="8">
                  <c:v>1214.885</c:v>
                </c:pt>
                <c:pt idx="9">
                  <c:v>1391.8100000000002</c:v>
                </c:pt>
                <c:pt idx="10">
                  <c:v>363.286</c:v>
                </c:pt>
                <c:pt idx="11">
                  <c:v>1284.4755</c:v>
                </c:pt>
              </c:numCache>
            </c:numRef>
          </c:val>
          <c:extLst>
            <c:ext xmlns:c16="http://schemas.microsoft.com/office/drawing/2014/chart" uri="{C3380CC4-5D6E-409C-BE32-E72D297353CC}">
              <c16:uniqueId val="{00000001-BB28-4EB4-8A2C-ADF1F24E25BB}"/>
            </c:ext>
          </c:extLst>
        </c:ser>
        <c:dLbls>
          <c:showLegendKey val="0"/>
          <c:showVal val="0"/>
          <c:showCatName val="0"/>
          <c:showSerName val="0"/>
          <c:showPercent val="0"/>
          <c:showBubbleSize val="0"/>
        </c:dLbls>
        <c:gapWidth val="150"/>
        <c:axId val="522564448"/>
        <c:axId val="522565232"/>
      </c:barChart>
      <c:lineChart>
        <c:grouping val="standard"/>
        <c:varyColors val="0"/>
        <c:ser>
          <c:idx val="1"/>
          <c:order val="0"/>
          <c:tx>
            <c:strRef>
              <c:f>'SOSTENIBILIDAD 2015 A Y G'!$AB$39</c:f>
              <c:strCache>
                <c:ptCount val="1"/>
                <c:pt idx="0">
                  <c:v>Oferta de Agua Azul</c:v>
                </c:pt>
              </c:strCache>
            </c:strRef>
          </c:tx>
          <c:spPr>
            <a:ln w="22225" cap="rnd">
              <a:solidFill>
                <a:schemeClr val="accent1">
                  <a:lumMod val="60000"/>
                  <a:lumOff val="40000"/>
                </a:schemeClr>
              </a:solidFill>
              <a:round/>
            </a:ln>
            <a:effectLst/>
          </c:spPr>
          <c:marker>
            <c:symbol val="none"/>
          </c:marker>
          <c:cat>
            <c:strRef>
              <c:f>'SOSTENIBILIDAD 2015 A Y G'!$Z$40:$Z$51</c:f>
              <c:strCache>
                <c:ptCount val="12"/>
                <c:pt idx="0">
                  <c:v>ENE</c:v>
                </c:pt>
                <c:pt idx="1">
                  <c:v>FEB</c:v>
                </c:pt>
                <c:pt idx="2">
                  <c:v>MAR </c:v>
                </c:pt>
                <c:pt idx="3">
                  <c:v>ABR.</c:v>
                </c:pt>
                <c:pt idx="4">
                  <c:v>MAY</c:v>
                </c:pt>
                <c:pt idx="5">
                  <c:v>JUN</c:v>
                </c:pt>
                <c:pt idx="6">
                  <c:v>JUL</c:v>
                </c:pt>
                <c:pt idx="7">
                  <c:v>AGO</c:v>
                </c:pt>
                <c:pt idx="8">
                  <c:v>SEP</c:v>
                </c:pt>
                <c:pt idx="9">
                  <c:v>OCT</c:v>
                </c:pt>
                <c:pt idx="10">
                  <c:v>NOV</c:v>
                </c:pt>
                <c:pt idx="11">
                  <c:v>DIC</c:v>
                </c:pt>
              </c:strCache>
            </c:strRef>
          </c:cat>
          <c:val>
            <c:numRef>
              <c:f>'SOSTENIBILIDAD 2015 A Y G'!$AB$40:$AB$51</c:f>
              <c:numCache>
                <c:formatCode>General</c:formatCode>
                <c:ptCount val="12"/>
                <c:pt idx="0">
                  <c:v>325.90771199999995</c:v>
                </c:pt>
                <c:pt idx="1">
                  <c:v>282.56255999999991</c:v>
                </c:pt>
                <c:pt idx="2">
                  <c:v>31.109616000000003</c:v>
                </c:pt>
                <c:pt idx="3">
                  <c:v>448.02719999999999</c:v>
                </c:pt>
                <c:pt idx="4">
                  <c:v>327.82444199999998</c:v>
                </c:pt>
                <c:pt idx="5">
                  <c:v>285.84261257142856</c:v>
                </c:pt>
                <c:pt idx="6">
                  <c:v>228.78450000000004</c:v>
                </c:pt>
                <c:pt idx="7">
                  <c:v>130.79775085714286</c:v>
                </c:pt>
                <c:pt idx="8">
                  <c:v>9.4126628571428625</c:v>
                </c:pt>
                <c:pt idx="9">
                  <c:v>1.0770994285714579</c:v>
                </c:pt>
                <c:pt idx="10">
                  <c:v>143.37833142857144</c:v>
                </c:pt>
                <c:pt idx="11">
                  <c:v>278.62056000000001</c:v>
                </c:pt>
              </c:numCache>
            </c:numRef>
          </c:val>
          <c:smooth val="0"/>
          <c:extLst>
            <c:ext xmlns:c16="http://schemas.microsoft.com/office/drawing/2014/chart" uri="{C3380CC4-5D6E-409C-BE32-E72D297353CC}">
              <c16:uniqueId val="{00000002-BB28-4EB4-8A2C-ADF1F24E25BB}"/>
            </c:ext>
          </c:extLst>
        </c:ser>
        <c:ser>
          <c:idx val="2"/>
          <c:order val="1"/>
          <c:tx>
            <c:strRef>
              <c:f>'SOSTENIBILIDAD 2015 A Y G'!$AC$39</c:f>
              <c:strCache>
                <c:ptCount val="1"/>
              </c:strCache>
            </c:strRef>
          </c:tx>
          <c:spPr>
            <a:ln w="22225" cap="rnd">
              <a:solidFill>
                <a:schemeClr val="accent3"/>
              </a:solidFill>
              <a:round/>
            </a:ln>
            <a:effectLst/>
          </c:spPr>
          <c:marker>
            <c:symbol val="none"/>
          </c:marker>
          <c:cat>
            <c:strRef>
              <c:f>'SOSTENIBILIDAD 2015 A Y G'!$Z$40:$Z$51</c:f>
              <c:strCache>
                <c:ptCount val="12"/>
                <c:pt idx="0">
                  <c:v>ENE</c:v>
                </c:pt>
                <c:pt idx="1">
                  <c:v>FEB</c:v>
                </c:pt>
                <c:pt idx="2">
                  <c:v>MAR </c:v>
                </c:pt>
                <c:pt idx="3">
                  <c:v>ABR.</c:v>
                </c:pt>
                <c:pt idx="4">
                  <c:v>MAY</c:v>
                </c:pt>
                <c:pt idx="5">
                  <c:v>JUN</c:v>
                </c:pt>
                <c:pt idx="6">
                  <c:v>JUL</c:v>
                </c:pt>
                <c:pt idx="7">
                  <c:v>AGO</c:v>
                </c:pt>
                <c:pt idx="8">
                  <c:v>SEP</c:v>
                </c:pt>
                <c:pt idx="9">
                  <c:v>OCT</c:v>
                </c:pt>
                <c:pt idx="10">
                  <c:v>NOV</c:v>
                </c:pt>
                <c:pt idx="11">
                  <c:v>DIC</c:v>
                </c:pt>
              </c:strCache>
            </c:strRef>
          </c:cat>
          <c:val>
            <c:numRef>
              <c:f>'SOSTENIBILIDAD 2015 A Y G'!$AC$40:$AC$51</c:f>
              <c:numCache>
                <c:formatCode>General</c:formatCode>
                <c:ptCount val="12"/>
              </c:numCache>
            </c:numRef>
          </c:val>
          <c:smooth val="0"/>
          <c:extLst>
            <c:ext xmlns:c16="http://schemas.microsoft.com/office/drawing/2014/chart" uri="{C3380CC4-5D6E-409C-BE32-E72D297353CC}">
              <c16:uniqueId val="{00000003-BB28-4EB4-8A2C-ADF1F24E25BB}"/>
            </c:ext>
          </c:extLst>
        </c:ser>
        <c:dLbls>
          <c:showLegendKey val="0"/>
          <c:showVal val="0"/>
          <c:showCatName val="0"/>
          <c:showSerName val="0"/>
          <c:showPercent val="0"/>
          <c:showBubbleSize val="0"/>
        </c:dLbls>
        <c:marker val="1"/>
        <c:smooth val="0"/>
        <c:axId val="522564448"/>
        <c:axId val="522565232"/>
      </c:lineChart>
      <c:catAx>
        <c:axId val="522564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crossAx val="522565232"/>
        <c:crosses val="autoZero"/>
        <c:auto val="1"/>
        <c:lblAlgn val="ctr"/>
        <c:lblOffset val="100"/>
        <c:noMultiLvlLbl val="0"/>
      </c:catAx>
      <c:valAx>
        <c:axId val="5225652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s-CO" sz="1600"/>
                  <a:t>Miles de</a:t>
                </a:r>
                <a:r>
                  <a:rPr lang="es-CO" sz="1600" baseline="0"/>
                  <a:t> </a:t>
                </a:r>
                <a:r>
                  <a:rPr lang="es-CO" sz="1600" b="0" i="0" u="none" strike="noStrike" baseline="0">
                    <a:effectLst/>
                  </a:rPr>
                  <a:t>m</a:t>
                </a:r>
                <a:r>
                  <a:rPr lang="es-CO" sz="1600" b="0" i="0" u="none" strike="noStrike" baseline="30000">
                    <a:effectLst/>
                  </a:rPr>
                  <a:t>3</a:t>
                </a:r>
                <a:endParaRPr lang="es-CO" sz="160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crossAx val="522564448"/>
        <c:crosses val="autoZero"/>
        <c:crossBetween val="between"/>
      </c:valAx>
      <c:spPr>
        <a:noFill/>
        <a:ln>
          <a:noFill/>
        </a:ln>
        <a:effectLst/>
      </c:spPr>
    </c:plotArea>
    <c:legend>
      <c:legendPos val="r"/>
      <c:legendEntry>
        <c:idx val="0"/>
        <c:delete val="1"/>
      </c:legendEntry>
      <c:legendEntry>
        <c:idx val="3"/>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Hoja1!$A$4</c:f>
              <c:strCache>
                <c:ptCount val="1"/>
                <c:pt idx="0">
                  <c:v>HHA</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Hoja1!$B$3:$D$3</c:f>
              <c:strCache>
                <c:ptCount val="3"/>
                <c:pt idx="0">
                  <c:v>2015</c:v>
                </c:pt>
                <c:pt idx="1">
                  <c:v>ESC. PIÑA</c:v>
                </c:pt>
                <c:pt idx="2">
                  <c:v>ESC. LIMA</c:v>
                </c:pt>
              </c:strCache>
            </c:strRef>
          </c:cat>
          <c:val>
            <c:numRef>
              <c:f>Hoja1!$B$4:$D$4</c:f>
              <c:numCache>
                <c:formatCode>General</c:formatCode>
                <c:ptCount val="3"/>
                <c:pt idx="0">
                  <c:v>8475.8870000000006</c:v>
                </c:pt>
                <c:pt idx="1">
                  <c:v>0</c:v>
                </c:pt>
                <c:pt idx="2">
                  <c:v>18299.149000000001</c:v>
                </c:pt>
              </c:numCache>
            </c:numRef>
          </c:val>
          <c:extLst>
            <c:ext xmlns:c16="http://schemas.microsoft.com/office/drawing/2014/chart" uri="{C3380CC4-5D6E-409C-BE32-E72D297353CC}">
              <c16:uniqueId val="{00000000-B7D5-4B72-9447-76B992273A7A}"/>
            </c:ext>
          </c:extLst>
        </c:ser>
        <c:ser>
          <c:idx val="1"/>
          <c:order val="1"/>
          <c:tx>
            <c:strRef>
              <c:f>Hoja1!$A$5</c:f>
              <c:strCache>
                <c:ptCount val="1"/>
                <c:pt idx="0">
                  <c:v>HHV</c:v>
                </c:pt>
              </c:strCache>
            </c:strRef>
          </c:tx>
          <c:spPr>
            <a:solidFill>
              <a:schemeClr val="accent6">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Hoja1!$B$3:$D$3</c:f>
              <c:strCache>
                <c:ptCount val="3"/>
                <c:pt idx="0">
                  <c:v>2015</c:v>
                </c:pt>
                <c:pt idx="1">
                  <c:v>ESC. PIÑA</c:v>
                </c:pt>
                <c:pt idx="2">
                  <c:v>ESC. LIMA</c:v>
                </c:pt>
              </c:strCache>
            </c:strRef>
          </c:cat>
          <c:val>
            <c:numRef>
              <c:f>Hoja1!$B$5:$D$5</c:f>
              <c:numCache>
                <c:formatCode>General</c:formatCode>
                <c:ptCount val="3"/>
                <c:pt idx="0">
                  <c:v>7891.6034999999993</c:v>
                </c:pt>
                <c:pt idx="1">
                  <c:v>7891.6035000000002</c:v>
                </c:pt>
                <c:pt idx="2">
                  <c:v>7891.6035000000011</c:v>
                </c:pt>
              </c:numCache>
            </c:numRef>
          </c:val>
          <c:extLst>
            <c:ext xmlns:c16="http://schemas.microsoft.com/office/drawing/2014/chart" uri="{C3380CC4-5D6E-409C-BE32-E72D297353CC}">
              <c16:uniqueId val="{00000001-B7D5-4B72-9447-76B992273A7A}"/>
            </c:ext>
          </c:extLst>
        </c:ser>
        <c:ser>
          <c:idx val="2"/>
          <c:order val="2"/>
          <c:tx>
            <c:strRef>
              <c:f>Hoja1!$A$6</c:f>
              <c:strCache>
                <c:ptCount val="1"/>
                <c:pt idx="0">
                  <c:v>HHG</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Hoja1!$B$3:$D$3</c:f>
              <c:strCache>
                <c:ptCount val="3"/>
                <c:pt idx="0">
                  <c:v>2015</c:v>
                </c:pt>
                <c:pt idx="1">
                  <c:v>ESC. PIÑA</c:v>
                </c:pt>
                <c:pt idx="2">
                  <c:v>ESC. LIMA</c:v>
                </c:pt>
              </c:strCache>
            </c:strRef>
          </c:cat>
          <c:val>
            <c:numRef>
              <c:f>Hoja1!$B$6:$D$6</c:f>
              <c:numCache>
                <c:formatCode>General</c:formatCode>
                <c:ptCount val="3"/>
                <c:pt idx="0">
                  <c:v>538.4205401800599</c:v>
                </c:pt>
                <c:pt idx="1">
                  <c:v>317.22987662554198</c:v>
                </c:pt>
                <c:pt idx="2">
                  <c:v>794.77292430810246</c:v>
                </c:pt>
              </c:numCache>
            </c:numRef>
          </c:val>
          <c:extLst>
            <c:ext xmlns:c16="http://schemas.microsoft.com/office/drawing/2014/chart" uri="{C3380CC4-5D6E-409C-BE32-E72D297353CC}">
              <c16:uniqueId val="{00000002-B7D5-4B72-9447-76B992273A7A}"/>
            </c:ext>
          </c:extLst>
        </c:ser>
        <c:dLbls>
          <c:dLblPos val="ctr"/>
          <c:showLegendKey val="0"/>
          <c:showVal val="1"/>
          <c:showCatName val="0"/>
          <c:showSerName val="0"/>
          <c:showPercent val="0"/>
          <c:showBubbleSize val="0"/>
        </c:dLbls>
        <c:gapWidth val="75"/>
        <c:overlap val="100"/>
        <c:axId val="522566016"/>
        <c:axId val="522570328"/>
      </c:barChart>
      <c:catAx>
        <c:axId val="522566016"/>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s-CO" sz="1600"/>
                  <a:t>HUELLA HIDRICA ANUAL</a:t>
                </a:r>
              </a:p>
            </c:rich>
          </c:tx>
          <c:layout>
            <c:manualLayout>
              <c:xMode val="edge"/>
              <c:yMode val="edge"/>
              <c:x val="2.2222222222222223E-2"/>
              <c:y val="9.2592592592592587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S"/>
          </a:p>
        </c:txPr>
        <c:crossAx val="522570328"/>
        <c:crosses val="autoZero"/>
        <c:auto val="1"/>
        <c:lblAlgn val="ctr"/>
        <c:lblOffset val="100"/>
        <c:noMultiLvlLbl val="0"/>
      </c:catAx>
      <c:valAx>
        <c:axId val="522570328"/>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s-CO" sz="1600"/>
                  <a:t>Consumo en Miles</a:t>
                </a:r>
                <a:r>
                  <a:rPr lang="es-CO" sz="1600" baseline="0"/>
                  <a:t> de m</a:t>
                </a:r>
                <a:r>
                  <a:rPr lang="es-CO" sz="1600" baseline="30000"/>
                  <a:t>3</a:t>
                </a:r>
                <a:endParaRPr lang="es-CO" sz="1600"/>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crossAx val="52256601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w="9525">
      <a:solidFill>
        <a:schemeClr val="bg1">
          <a:lumMod val="50000"/>
        </a:schemeClr>
      </a:solid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B8877B-A633-413C-A4AC-DEA16FE46C88}" type="datetimeFigureOut">
              <a:rPr lang="es-CO" smtClean="0"/>
              <a:t>25/10/2018</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D604ED-E77F-4141-B143-CB3E2F1FFFC0}" type="slidenum">
              <a:rPr lang="es-CO" smtClean="0"/>
              <a:t>‹Nº›</a:t>
            </a:fld>
            <a:endParaRPr lang="es-CO"/>
          </a:p>
        </p:txBody>
      </p:sp>
    </p:spTree>
    <p:extLst>
      <p:ext uri="{BB962C8B-B14F-4D97-AF65-F5344CB8AC3E}">
        <p14:creationId xmlns:p14="http://schemas.microsoft.com/office/powerpoint/2010/main" val="1235445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7A92ABA-4E19-4EAA-87AC-19F42732DC9D}" type="slidenum">
              <a:rPr lang="es-CO" smtClean="0"/>
              <a:t>37</a:t>
            </a:fld>
            <a:endParaRPr lang="es-CO"/>
          </a:p>
        </p:txBody>
      </p:sp>
    </p:spTree>
    <p:extLst>
      <p:ext uri="{BB962C8B-B14F-4D97-AF65-F5344CB8AC3E}">
        <p14:creationId xmlns:p14="http://schemas.microsoft.com/office/powerpoint/2010/main" val="1292991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77AD006-0C8B-483A-8941-E3B4A9F23EEB}" type="datetimeFigureOut">
              <a:rPr lang="es-CO" smtClean="0"/>
              <a:t>25/10/2018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F1DF4B1-03C4-4D06-AF42-8EABCE550ED3}" type="slidenum">
              <a:rPr lang="es-CO" smtClean="0"/>
              <a:t>‹Nº›</a:t>
            </a:fld>
            <a:endParaRPr lang="es-CO"/>
          </a:p>
        </p:txBody>
      </p:sp>
    </p:spTree>
    <p:extLst>
      <p:ext uri="{BB962C8B-B14F-4D97-AF65-F5344CB8AC3E}">
        <p14:creationId xmlns:p14="http://schemas.microsoft.com/office/powerpoint/2010/main" val="3543185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7AD006-0C8B-483A-8941-E3B4A9F23EEB}" type="datetimeFigureOut">
              <a:rPr lang="es-CO" smtClean="0"/>
              <a:t>25/10/2018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F1DF4B1-03C4-4D06-AF42-8EABCE550ED3}" type="slidenum">
              <a:rPr lang="es-CO" smtClean="0"/>
              <a:t>‹Nº›</a:t>
            </a:fld>
            <a:endParaRPr lang="es-CO"/>
          </a:p>
        </p:txBody>
      </p:sp>
    </p:spTree>
    <p:extLst>
      <p:ext uri="{BB962C8B-B14F-4D97-AF65-F5344CB8AC3E}">
        <p14:creationId xmlns:p14="http://schemas.microsoft.com/office/powerpoint/2010/main" val="3572004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7AD006-0C8B-483A-8941-E3B4A9F23EEB}" type="datetimeFigureOut">
              <a:rPr lang="es-CO" smtClean="0"/>
              <a:t>25/10/2018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F1DF4B1-03C4-4D06-AF42-8EABCE550ED3}" type="slidenum">
              <a:rPr lang="es-CO" smtClean="0"/>
              <a:t>‹Nº›</a:t>
            </a:fld>
            <a:endParaRPr lang="es-CO"/>
          </a:p>
        </p:txBody>
      </p:sp>
    </p:spTree>
    <p:extLst>
      <p:ext uri="{BB962C8B-B14F-4D97-AF65-F5344CB8AC3E}">
        <p14:creationId xmlns:p14="http://schemas.microsoft.com/office/powerpoint/2010/main" val="3815277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7AD006-0C8B-483A-8941-E3B4A9F23EEB}" type="datetimeFigureOut">
              <a:rPr lang="es-CO" smtClean="0"/>
              <a:t>25/10/2018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F1DF4B1-03C4-4D06-AF42-8EABCE550ED3}" type="slidenum">
              <a:rPr lang="es-CO" smtClean="0"/>
              <a:t>‹Nº›</a:t>
            </a:fld>
            <a:endParaRPr lang="es-CO"/>
          </a:p>
        </p:txBody>
      </p:sp>
    </p:spTree>
    <p:extLst>
      <p:ext uri="{BB962C8B-B14F-4D97-AF65-F5344CB8AC3E}">
        <p14:creationId xmlns:p14="http://schemas.microsoft.com/office/powerpoint/2010/main" val="3333694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77AD006-0C8B-483A-8941-E3B4A9F23EEB}" type="datetimeFigureOut">
              <a:rPr lang="es-CO" smtClean="0"/>
              <a:t>25/10/2018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F1DF4B1-03C4-4D06-AF42-8EABCE550ED3}" type="slidenum">
              <a:rPr lang="es-CO" smtClean="0"/>
              <a:t>‹Nº›</a:t>
            </a:fld>
            <a:endParaRPr lang="es-CO"/>
          </a:p>
        </p:txBody>
      </p:sp>
    </p:spTree>
    <p:extLst>
      <p:ext uri="{BB962C8B-B14F-4D97-AF65-F5344CB8AC3E}">
        <p14:creationId xmlns:p14="http://schemas.microsoft.com/office/powerpoint/2010/main" val="4082715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77AD006-0C8B-483A-8941-E3B4A9F23EEB}" type="datetimeFigureOut">
              <a:rPr lang="es-CO" smtClean="0"/>
              <a:t>25/10/2018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8F1DF4B1-03C4-4D06-AF42-8EABCE550ED3}" type="slidenum">
              <a:rPr lang="es-CO" smtClean="0"/>
              <a:t>‹Nº›</a:t>
            </a:fld>
            <a:endParaRPr lang="es-CO"/>
          </a:p>
        </p:txBody>
      </p:sp>
    </p:spTree>
    <p:extLst>
      <p:ext uri="{BB962C8B-B14F-4D97-AF65-F5344CB8AC3E}">
        <p14:creationId xmlns:p14="http://schemas.microsoft.com/office/powerpoint/2010/main" val="1823500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77AD006-0C8B-483A-8941-E3B4A9F23EEB}" type="datetimeFigureOut">
              <a:rPr lang="es-CO" smtClean="0"/>
              <a:t>25/10/2018</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8F1DF4B1-03C4-4D06-AF42-8EABCE550ED3}" type="slidenum">
              <a:rPr lang="es-CO" smtClean="0"/>
              <a:t>‹Nº›</a:t>
            </a:fld>
            <a:endParaRPr lang="es-CO"/>
          </a:p>
        </p:txBody>
      </p:sp>
    </p:spTree>
    <p:extLst>
      <p:ext uri="{BB962C8B-B14F-4D97-AF65-F5344CB8AC3E}">
        <p14:creationId xmlns:p14="http://schemas.microsoft.com/office/powerpoint/2010/main" val="393403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77AD006-0C8B-483A-8941-E3B4A9F23EEB}" type="datetimeFigureOut">
              <a:rPr lang="es-CO" smtClean="0"/>
              <a:t>25/10/2018</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8F1DF4B1-03C4-4D06-AF42-8EABCE550ED3}" type="slidenum">
              <a:rPr lang="es-CO" smtClean="0"/>
              <a:t>‹Nº›</a:t>
            </a:fld>
            <a:endParaRPr lang="es-CO"/>
          </a:p>
        </p:txBody>
      </p:sp>
    </p:spTree>
    <p:extLst>
      <p:ext uri="{BB962C8B-B14F-4D97-AF65-F5344CB8AC3E}">
        <p14:creationId xmlns:p14="http://schemas.microsoft.com/office/powerpoint/2010/main" val="342921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7AD006-0C8B-483A-8941-E3B4A9F23EEB}" type="datetimeFigureOut">
              <a:rPr lang="es-CO" smtClean="0"/>
              <a:t>25/10/2018</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8F1DF4B1-03C4-4D06-AF42-8EABCE550ED3}" type="slidenum">
              <a:rPr lang="es-CO" smtClean="0"/>
              <a:t>‹Nº›</a:t>
            </a:fld>
            <a:endParaRPr lang="es-CO"/>
          </a:p>
        </p:txBody>
      </p:sp>
    </p:spTree>
    <p:extLst>
      <p:ext uri="{BB962C8B-B14F-4D97-AF65-F5344CB8AC3E}">
        <p14:creationId xmlns:p14="http://schemas.microsoft.com/office/powerpoint/2010/main" val="3027323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77AD006-0C8B-483A-8941-E3B4A9F23EEB}" type="datetimeFigureOut">
              <a:rPr lang="es-CO" smtClean="0"/>
              <a:t>25/10/2018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8F1DF4B1-03C4-4D06-AF42-8EABCE550ED3}" type="slidenum">
              <a:rPr lang="es-CO" smtClean="0"/>
              <a:t>‹Nº›</a:t>
            </a:fld>
            <a:endParaRPr lang="es-CO"/>
          </a:p>
        </p:txBody>
      </p:sp>
    </p:spTree>
    <p:extLst>
      <p:ext uri="{BB962C8B-B14F-4D97-AF65-F5344CB8AC3E}">
        <p14:creationId xmlns:p14="http://schemas.microsoft.com/office/powerpoint/2010/main" val="1605118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77AD006-0C8B-483A-8941-E3B4A9F23EEB}" type="datetimeFigureOut">
              <a:rPr lang="es-CO" smtClean="0"/>
              <a:t>25/10/2018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8F1DF4B1-03C4-4D06-AF42-8EABCE550ED3}" type="slidenum">
              <a:rPr lang="es-CO" smtClean="0"/>
              <a:t>‹Nº›</a:t>
            </a:fld>
            <a:endParaRPr lang="es-CO"/>
          </a:p>
        </p:txBody>
      </p:sp>
    </p:spTree>
    <p:extLst>
      <p:ext uri="{BB962C8B-B14F-4D97-AF65-F5344CB8AC3E}">
        <p14:creationId xmlns:p14="http://schemas.microsoft.com/office/powerpoint/2010/main" val="606597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7AD006-0C8B-483A-8941-E3B4A9F23EEB}" type="datetimeFigureOut">
              <a:rPr lang="es-CO" smtClean="0"/>
              <a:t>25/10/2018</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1DF4B1-03C4-4D06-AF42-8EABCE550ED3}" type="slidenum">
              <a:rPr lang="es-CO" smtClean="0"/>
              <a:t>‹Nº›</a:t>
            </a:fld>
            <a:endParaRPr lang="es-CO"/>
          </a:p>
        </p:txBody>
      </p:sp>
    </p:spTree>
    <p:extLst>
      <p:ext uri="{BB962C8B-B14F-4D97-AF65-F5344CB8AC3E}">
        <p14:creationId xmlns:p14="http://schemas.microsoft.com/office/powerpoint/2010/main" val="2892687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user/CICESEciencia"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p:txBody>
          <a:bodyPr/>
          <a:lstStyle/>
          <a:p>
            <a:endParaRPr lang="es-CO" dirty="0"/>
          </a:p>
        </p:txBody>
      </p:sp>
      <p:sp>
        <p:nvSpPr>
          <p:cNvPr id="5" name="Título 4"/>
          <p:cNvSpPr>
            <a:spLocks noGrp="1"/>
          </p:cNvSpPr>
          <p:nvPr>
            <p:ph type="title"/>
          </p:nvPr>
        </p:nvSpPr>
        <p:spPr>
          <a:xfrm>
            <a:off x="473074" y="1766889"/>
            <a:ext cx="12060879" cy="2461516"/>
          </a:xfrm>
        </p:spPr>
        <p:txBody>
          <a:bodyPr/>
          <a:lstStyle/>
          <a:p>
            <a:endParaRPr lang="es-CO" dirty="0"/>
          </a:p>
        </p:txBody>
      </p:sp>
      <p:pic>
        <p:nvPicPr>
          <p:cNvPr id="6" name="Picture 2" descr="Resultado de imagen para tira comica derrochar ag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31" y="1275007"/>
            <a:ext cx="9179831" cy="5698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585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0761" y="1674059"/>
            <a:ext cx="8268236" cy="4147191"/>
          </a:xfrm>
        </p:spPr>
        <p:txBody>
          <a:bodyPr>
            <a:noAutofit/>
          </a:bodyPr>
          <a:lstStyle/>
          <a:p>
            <a:pPr marL="0" indent="0">
              <a:buNone/>
            </a:pPr>
            <a:r>
              <a:rPr lang="es-CO" sz="2400" b="1" dirty="0" smtClean="0"/>
              <a:t>Objetivos </a:t>
            </a:r>
            <a:r>
              <a:rPr lang="es-CO" sz="2400" b="1" dirty="0"/>
              <a:t>específicos </a:t>
            </a:r>
            <a:endParaRPr lang="es-CO" sz="2400" b="1" dirty="0" smtClean="0"/>
          </a:p>
          <a:p>
            <a:pPr marL="0" indent="0">
              <a:buNone/>
            </a:pPr>
            <a:endParaRPr lang="es-CO" sz="2400" dirty="0" smtClean="0"/>
          </a:p>
          <a:p>
            <a:pPr algn="just"/>
            <a:r>
              <a:rPr lang="es-ES" sz="2400" dirty="0" smtClean="0"/>
              <a:t>Implementar </a:t>
            </a:r>
            <a:r>
              <a:rPr lang="es-ES" sz="2400" dirty="0"/>
              <a:t>un sistema de información geográfica a partir de la información secundaria disponible de la cuenca y actualización de puntos estratégicos. </a:t>
            </a:r>
          </a:p>
          <a:p>
            <a:pPr algn="just"/>
            <a:r>
              <a:rPr lang="es-ES" sz="2400" dirty="0" smtClean="0"/>
              <a:t>Calcular </a:t>
            </a:r>
            <a:r>
              <a:rPr lang="es-ES" sz="2400" dirty="0"/>
              <a:t>la producción y huella hídricas del </a:t>
            </a:r>
            <a:r>
              <a:rPr lang="es-ES" sz="2400" dirty="0" smtClean="0"/>
              <a:t>cultivo </a:t>
            </a:r>
            <a:r>
              <a:rPr lang="es-ES" sz="2400" dirty="0"/>
              <a:t>predominante en la zona alta de la cuenca La Angula. </a:t>
            </a:r>
          </a:p>
          <a:p>
            <a:pPr algn="just"/>
            <a:r>
              <a:rPr lang="es-ES" sz="2400" dirty="0" smtClean="0"/>
              <a:t>Plantear escenarios </a:t>
            </a:r>
            <a:r>
              <a:rPr lang="es-ES" sz="2400" dirty="0"/>
              <a:t>con posibles alternativas que contribuyan a la sostenibilidad en el uso del agua para el cultivo </a:t>
            </a:r>
            <a:r>
              <a:rPr lang="es-ES" sz="2400" dirty="0" smtClean="0"/>
              <a:t>predominante </a:t>
            </a:r>
            <a:r>
              <a:rPr lang="es-ES" sz="2400" dirty="0"/>
              <a:t>de la zona. </a:t>
            </a:r>
          </a:p>
          <a:p>
            <a:endParaRPr lang="es-CO" sz="1100" dirty="0"/>
          </a:p>
        </p:txBody>
      </p:sp>
      <p:sp>
        <p:nvSpPr>
          <p:cNvPr id="5" name="Título 1"/>
          <p:cNvSpPr txBox="1">
            <a:spLocks/>
          </p:cNvSpPr>
          <p:nvPr/>
        </p:nvSpPr>
        <p:spPr>
          <a:xfrm>
            <a:off x="641529" y="820197"/>
            <a:ext cx="7886700" cy="10316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4000" b="1" dirty="0" smtClean="0">
                <a:solidFill>
                  <a:schemeClr val="tx1">
                    <a:lumMod val="50000"/>
                    <a:lumOff val="50000"/>
                  </a:schemeClr>
                </a:solidFill>
              </a:rPr>
              <a:t>OBJETIVOS</a:t>
            </a:r>
            <a:endParaRPr lang="es-CO" sz="4000" b="1" dirty="0">
              <a:solidFill>
                <a:schemeClr val="tx1">
                  <a:lumMod val="50000"/>
                  <a:lumOff val="50000"/>
                </a:schemeClr>
              </a:solidFill>
            </a:endParaRPr>
          </a:p>
        </p:txBody>
      </p:sp>
    </p:spTree>
    <p:extLst>
      <p:ext uri="{BB962C8B-B14F-4D97-AF65-F5344CB8AC3E}">
        <p14:creationId xmlns:p14="http://schemas.microsoft.com/office/powerpoint/2010/main" val="3619142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1005016"/>
            <a:ext cx="7886700" cy="1031663"/>
          </a:xfrm>
        </p:spPr>
        <p:txBody>
          <a:bodyPr>
            <a:normAutofit/>
          </a:bodyPr>
          <a:lstStyle/>
          <a:p>
            <a:r>
              <a:rPr lang="es-CO" sz="4000" b="1" dirty="0">
                <a:solidFill>
                  <a:schemeClr val="tx1">
                    <a:lumMod val="50000"/>
                    <a:lumOff val="50000"/>
                  </a:schemeClr>
                </a:solidFill>
              </a:rPr>
              <a:t>PLANTEAMIENTO DEL PROBLEMA</a:t>
            </a:r>
          </a:p>
        </p:txBody>
      </p:sp>
      <p:sp>
        <p:nvSpPr>
          <p:cNvPr id="3" name="Marcador de contenido 2"/>
          <p:cNvSpPr>
            <a:spLocks noGrp="1"/>
          </p:cNvSpPr>
          <p:nvPr>
            <p:ph idx="1"/>
          </p:nvPr>
        </p:nvSpPr>
        <p:spPr>
          <a:xfrm>
            <a:off x="4744278" y="2273643"/>
            <a:ext cx="4108174" cy="4291914"/>
          </a:xfrm>
        </p:spPr>
        <p:txBody>
          <a:bodyPr>
            <a:normAutofit/>
          </a:bodyPr>
          <a:lstStyle/>
          <a:p>
            <a:pPr marL="0" indent="0" algn="just">
              <a:buNone/>
            </a:pPr>
            <a:r>
              <a:rPr lang="es-CO" dirty="0"/>
              <a:t>¿Cuál es la huella hídrica y la sostenibilidad </a:t>
            </a:r>
            <a:r>
              <a:rPr lang="es-CO" dirty="0" smtClean="0"/>
              <a:t>del cultivo predominante </a:t>
            </a:r>
            <a:r>
              <a:rPr lang="es-CO" dirty="0"/>
              <a:t>que se </a:t>
            </a:r>
            <a:r>
              <a:rPr lang="es-CO" dirty="0" smtClean="0"/>
              <a:t>produce </a:t>
            </a:r>
            <a:r>
              <a:rPr lang="es-CO" dirty="0"/>
              <a:t>en la microcuenca de la Quebrada la Angula, del municipio de </a:t>
            </a:r>
            <a:r>
              <a:rPr lang="es-CO" dirty="0" smtClean="0"/>
              <a:t>Lebrija?</a:t>
            </a:r>
            <a:endParaRPr lang="es-CO" dirty="0"/>
          </a:p>
          <a:p>
            <a:pPr algn="just"/>
            <a:endParaRPr lang="es-CO" sz="2400" dirty="0"/>
          </a:p>
          <a:p>
            <a:endParaRPr lang="es-CO" sz="2400" dirty="0"/>
          </a:p>
        </p:txBody>
      </p:sp>
      <p:pic>
        <p:nvPicPr>
          <p:cNvPr id="4098" name="Picture 2" descr="http://www.vanguardia.com/sites/default/files/imagecache/Noticia_600x400/foto_grandes_400x300_noticia/2012/06/28/29gironxxx031_big_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070" y="2273643"/>
            <a:ext cx="4174433" cy="3318774"/>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424070" y="5829381"/>
            <a:ext cx="3538330" cy="369332"/>
          </a:xfrm>
          <a:prstGeom prst="rect">
            <a:avLst/>
          </a:prstGeom>
          <a:noFill/>
        </p:spPr>
        <p:txBody>
          <a:bodyPr wrap="square" rtlCol="0">
            <a:spAutoFit/>
          </a:bodyPr>
          <a:lstStyle/>
          <a:p>
            <a:r>
              <a:rPr lang="es-CO" dirty="0"/>
              <a:t>Fuente: www.vanguardia.com</a:t>
            </a:r>
          </a:p>
        </p:txBody>
      </p:sp>
    </p:spTree>
    <p:extLst>
      <p:ext uri="{BB962C8B-B14F-4D97-AF65-F5344CB8AC3E}">
        <p14:creationId xmlns:p14="http://schemas.microsoft.com/office/powerpoint/2010/main" val="188239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1005016"/>
            <a:ext cx="7886700" cy="1031663"/>
          </a:xfrm>
        </p:spPr>
        <p:txBody>
          <a:bodyPr>
            <a:normAutofit/>
          </a:bodyPr>
          <a:lstStyle/>
          <a:p>
            <a:r>
              <a:rPr lang="es-CO" sz="4000" b="1" dirty="0">
                <a:solidFill>
                  <a:schemeClr val="tx1">
                    <a:lumMod val="50000"/>
                    <a:lumOff val="50000"/>
                  </a:schemeClr>
                </a:solidFill>
              </a:rPr>
              <a:t>PLANTEAMIENTO DEL PROBLEMA</a:t>
            </a:r>
          </a:p>
        </p:txBody>
      </p:sp>
      <p:pic>
        <p:nvPicPr>
          <p:cNvPr id="5" name="Imagen 4" descr="Resultado de imagen para mapa de santander colombi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1441" y="2036678"/>
            <a:ext cx="3495350" cy="3616867"/>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6" name="Imagen 5" descr="Resultado de imagen para mapa de giron en santande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380" y="2036679"/>
            <a:ext cx="3495350" cy="3616867"/>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3"/>
          <p:cNvSpPr>
            <a:spLocks noChangeArrowheads="1"/>
          </p:cNvSpPr>
          <p:nvPr/>
        </p:nvSpPr>
        <p:spPr bwMode="auto">
          <a:xfrm>
            <a:off x="1366091" y="266509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anose="020B0604020202020204" pitchFamily="34" charset="0"/>
            </a:endParaRPr>
          </a:p>
        </p:txBody>
      </p:sp>
      <p:sp>
        <p:nvSpPr>
          <p:cNvPr id="7" name="Rectangle 5"/>
          <p:cNvSpPr>
            <a:spLocks noChangeArrowheads="1"/>
          </p:cNvSpPr>
          <p:nvPr/>
        </p:nvSpPr>
        <p:spPr bwMode="auto">
          <a:xfrm>
            <a:off x="1823291" y="87420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8" name="Rectángulo 7"/>
          <p:cNvSpPr/>
          <p:nvPr/>
        </p:nvSpPr>
        <p:spPr>
          <a:xfrm>
            <a:off x="610623" y="5765676"/>
            <a:ext cx="7376606" cy="646331"/>
          </a:xfrm>
          <a:prstGeom prst="rect">
            <a:avLst/>
          </a:prstGeom>
        </p:spPr>
        <p:txBody>
          <a:bodyPr wrap="square">
            <a:spAutoFit/>
          </a:bodyPr>
          <a:lstStyle/>
          <a:p>
            <a:r>
              <a:rPr lang="es-CO" dirty="0">
                <a:latin typeface="Arial" panose="020B0604020202020204" pitchFamily="34" charset="0"/>
                <a:ea typeface="Calibri" panose="020F0502020204030204" pitchFamily="34" charset="0"/>
              </a:rPr>
              <a:t>Figura </a:t>
            </a:r>
            <a:r>
              <a:rPr lang="es-CO" dirty="0" smtClean="0">
                <a:latin typeface="Arial" panose="020B0604020202020204" pitchFamily="34" charset="0"/>
                <a:ea typeface="Calibri" panose="020F0502020204030204" pitchFamily="34" charset="0"/>
              </a:rPr>
              <a:t>5. </a:t>
            </a:r>
            <a:r>
              <a:rPr lang="es-CO" dirty="0">
                <a:latin typeface="Arial" panose="020B0604020202020204" pitchFamily="34" charset="0"/>
                <a:ea typeface="Calibri" panose="020F0502020204030204" pitchFamily="34" charset="0"/>
              </a:rPr>
              <a:t>Mapa de la zona de estudio (zona alta de la cuenca de la Quebrada La Angula </a:t>
            </a:r>
            <a:endParaRPr lang="es-CO" dirty="0"/>
          </a:p>
        </p:txBody>
      </p:sp>
      <p:pic>
        <p:nvPicPr>
          <p:cNvPr id="11" name="0 Imagen" descr="mapa  carloss.png"/>
          <p:cNvPicPr/>
          <p:nvPr/>
        </p:nvPicPr>
        <p:blipFill>
          <a:blip r:embed="rId4"/>
          <a:stretch>
            <a:fillRect/>
          </a:stretch>
        </p:blipFill>
        <p:spPr>
          <a:xfrm>
            <a:off x="610622" y="1059283"/>
            <a:ext cx="7904727" cy="5506770"/>
          </a:xfrm>
          <a:prstGeom prst="rect">
            <a:avLst/>
          </a:prstGeom>
        </p:spPr>
      </p:pic>
    </p:spTree>
    <p:extLst>
      <p:ext uri="{BB962C8B-B14F-4D97-AF65-F5344CB8AC3E}">
        <p14:creationId xmlns:p14="http://schemas.microsoft.com/office/powerpoint/2010/main" val="125235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2"/>
          <p:cNvSpPr/>
          <p:nvPr/>
        </p:nvSpPr>
        <p:spPr>
          <a:xfrm>
            <a:off x="2416257" y="2187939"/>
            <a:ext cx="4017196" cy="4828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dirty="0"/>
              <a:t>ACTIVIDADES ECONÓMICAS</a:t>
            </a:r>
          </a:p>
        </p:txBody>
      </p:sp>
      <p:sp>
        <p:nvSpPr>
          <p:cNvPr id="2" name="Título 1"/>
          <p:cNvSpPr>
            <a:spLocks noGrp="1"/>
          </p:cNvSpPr>
          <p:nvPr>
            <p:ph type="title"/>
          </p:nvPr>
        </p:nvSpPr>
        <p:spPr>
          <a:xfrm>
            <a:off x="628650" y="1005016"/>
            <a:ext cx="7886700" cy="1031663"/>
          </a:xfrm>
        </p:spPr>
        <p:txBody>
          <a:bodyPr>
            <a:normAutofit/>
          </a:bodyPr>
          <a:lstStyle/>
          <a:p>
            <a:r>
              <a:rPr lang="es-CO" sz="4000" b="1" dirty="0">
                <a:solidFill>
                  <a:schemeClr val="tx1">
                    <a:lumMod val="50000"/>
                    <a:lumOff val="50000"/>
                  </a:schemeClr>
                </a:solidFill>
              </a:rPr>
              <a:t>PLANTEAMIENTO DEL PROBLEMA</a:t>
            </a:r>
          </a:p>
        </p:txBody>
      </p:sp>
      <p:sp>
        <p:nvSpPr>
          <p:cNvPr id="6" name="CuadroTexto 5"/>
          <p:cNvSpPr txBox="1"/>
          <p:nvPr/>
        </p:nvSpPr>
        <p:spPr>
          <a:xfrm>
            <a:off x="1498376" y="3118679"/>
            <a:ext cx="2703443" cy="830997"/>
          </a:xfrm>
          <a:prstGeom prst="rect">
            <a:avLst/>
          </a:prstGeom>
          <a:noFill/>
        </p:spPr>
        <p:txBody>
          <a:bodyPr wrap="square" rtlCol="0">
            <a:spAutoFit/>
          </a:bodyPr>
          <a:lstStyle/>
          <a:p>
            <a:r>
              <a:rPr lang="es-CO" sz="2400" dirty="0"/>
              <a:t>Actividades pecuarias</a:t>
            </a:r>
          </a:p>
        </p:txBody>
      </p:sp>
      <p:sp>
        <p:nvSpPr>
          <p:cNvPr id="8" name="CuadroTexto 7"/>
          <p:cNvSpPr txBox="1"/>
          <p:nvPr/>
        </p:nvSpPr>
        <p:spPr>
          <a:xfrm>
            <a:off x="5353847" y="3118679"/>
            <a:ext cx="2703443" cy="830997"/>
          </a:xfrm>
          <a:prstGeom prst="rect">
            <a:avLst/>
          </a:prstGeom>
          <a:noFill/>
        </p:spPr>
        <p:txBody>
          <a:bodyPr wrap="square" rtlCol="0">
            <a:spAutoFit/>
          </a:bodyPr>
          <a:lstStyle/>
          <a:p>
            <a:r>
              <a:rPr lang="es-CO" sz="2400" dirty="0"/>
              <a:t>Actividades agrícolas</a:t>
            </a:r>
          </a:p>
        </p:txBody>
      </p:sp>
      <p:sp>
        <p:nvSpPr>
          <p:cNvPr id="9" name="CuadroTexto 8"/>
          <p:cNvSpPr txBox="1"/>
          <p:nvPr/>
        </p:nvSpPr>
        <p:spPr>
          <a:xfrm>
            <a:off x="1373303" y="4123954"/>
            <a:ext cx="2703443" cy="461665"/>
          </a:xfrm>
          <a:prstGeom prst="rect">
            <a:avLst/>
          </a:prstGeom>
          <a:noFill/>
        </p:spPr>
        <p:txBody>
          <a:bodyPr wrap="square" rtlCol="0">
            <a:spAutoFit/>
          </a:bodyPr>
          <a:lstStyle/>
          <a:p>
            <a:r>
              <a:rPr lang="es-CO" sz="2400" dirty="0"/>
              <a:t>Porcícolas</a:t>
            </a:r>
            <a:endParaRPr lang="es-CO" sz="2000" dirty="0"/>
          </a:p>
        </p:txBody>
      </p:sp>
      <p:sp>
        <p:nvSpPr>
          <p:cNvPr id="10" name="CuadroTexto 9"/>
          <p:cNvSpPr txBox="1"/>
          <p:nvPr/>
        </p:nvSpPr>
        <p:spPr>
          <a:xfrm>
            <a:off x="1385732" y="4759897"/>
            <a:ext cx="2703443" cy="461665"/>
          </a:xfrm>
          <a:prstGeom prst="rect">
            <a:avLst/>
          </a:prstGeom>
          <a:noFill/>
        </p:spPr>
        <p:txBody>
          <a:bodyPr wrap="square" rtlCol="0">
            <a:spAutoFit/>
          </a:bodyPr>
          <a:lstStyle/>
          <a:p>
            <a:r>
              <a:rPr lang="es-CO" sz="2400" dirty="0"/>
              <a:t>Avícolas</a:t>
            </a:r>
            <a:endParaRPr lang="es-CO" sz="2000" dirty="0"/>
          </a:p>
        </p:txBody>
      </p:sp>
      <p:sp>
        <p:nvSpPr>
          <p:cNvPr id="11" name="CuadroTexto 10"/>
          <p:cNvSpPr txBox="1"/>
          <p:nvPr/>
        </p:nvSpPr>
        <p:spPr>
          <a:xfrm>
            <a:off x="5347216" y="4123954"/>
            <a:ext cx="2703443" cy="461665"/>
          </a:xfrm>
          <a:prstGeom prst="rect">
            <a:avLst/>
          </a:prstGeom>
          <a:noFill/>
        </p:spPr>
        <p:txBody>
          <a:bodyPr wrap="square" rtlCol="0">
            <a:spAutoFit/>
          </a:bodyPr>
          <a:lstStyle/>
          <a:p>
            <a:r>
              <a:rPr lang="es-CO" sz="2400" dirty="0"/>
              <a:t>Cultivo de piña</a:t>
            </a:r>
          </a:p>
        </p:txBody>
      </p:sp>
      <p:sp>
        <p:nvSpPr>
          <p:cNvPr id="12" name="CuadroTexto 11"/>
          <p:cNvSpPr txBox="1"/>
          <p:nvPr/>
        </p:nvSpPr>
        <p:spPr>
          <a:xfrm>
            <a:off x="5347215" y="4759897"/>
            <a:ext cx="2703443" cy="830997"/>
          </a:xfrm>
          <a:prstGeom prst="rect">
            <a:avLst/>
          </a:prstGeom>
          <a:noFill/>
        </p:spPr>
        <p:txBody>
          <a:bodyPr wrap="square" rtlCol="0">
            <a:spAutoFit/>
          </a:bodyPr>
          <a:lstStyle/>
          <a:p>
            <a:r>
              <a:rPr lang="es-CO" sz="2400" dirty="0"/>
              <a:t>Yuca, tomate, habichuela, frutales </a:t>
            </a:r>
          </a:p>
        </p:txBody>
      </p:sp>
      <p:cxnSp>
        <p:nvCxnSpPr>
          <p:cNvPr id="18" name="Conector curvado 17"/>
          <p:cNvCxnSpPr>
            <a:stCxn id="6" idx="1"/>
            <a:endCxn id="9" idx="1"/>
          </p:cNvCxnSpPr>
          <p:nvPr/>
        </p:nvCxnSpPr>
        <p:spPr>
          <a:xfrm rot="10800000" flipV="1">
            <a:off x="1373304" y="3534177"/>
            <a:ext cx="125073" cy="820609"/>
          </a:xfrm>
          <a:prstGeom prst="curvedConnector3">
            <a:avLst>
              <a:gd name="adj1" fmla="val 282773"/>
            </a:avLst>
          </a:prstGeom>
          <a:ln w="1905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curvado 19"/>
          <p:cNvCxnSpPr>
            <a:stCxn id="6" idx="1"/>
            <a:endCxn id="10" idx="1"/>
          </p:cNvCxnSpPr>
          <p:nvPr/>
        </p:nvCxnSpPr>
        <p:spPr>
          <a:xfrm rot="10800000" flipV="1">
            <a:off x="1385732" y="3534178"/>
            <a:ext cx="112644" cy="1456552"/>
          </a:xfrm>
          <a:prstGeom prst="curvedConnector3">
            <a:avLst>
              <a:gd name="adj1" fmla="val 515246"/>
            </a:avLst>
          </a:prstGeom>
          <a:ln w="1905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curvado 24"/>
          <p:cNvCxnSpPr>
            <a:stCxn id="8" idx="1"/>
            <a:endCxn id="11" idx="1"/>
          </p:cNvCxnSpPr>
          <p:nvPr/>
        </p:nvCxnSpPr>
        <p:spPr>
          <a:xfrm rot="10800000" flipV="1">
            <a:off x="5347217" y="3534177"/>
            <a:ext cx="6631" cy="820609"/>
          </a:xfrm>
          <a:prstGeom prst="curvedConnector3">
            <a:avLst>
              <a:gd name="adj1" fmla="val 3547444"/>
            </a:avLst>
          </a:prstGeom>
          <a:ln w="1905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curvado 26"/>
          <p:cNvCxnSpPr>
            <a:stCxn id="8" idx="1"/>
            <a:endCxn id="12" idx="1"/>
          </p:cNvCxnSpPr>
          <p:nvPr/>
        </p:nvCxnSpPr>
        <p:spPr>
          <a:xfrm rot="10800000" flipV="1">
            <a:off x="5347215" y="3534178"/>
            <a:ext cx="6632" cy="1641218"/>
          </a:xfrm>
          <a:prstGeom prst="curvedConnector3">
            <a:avLst>
              <a:gd name="adj1" fmla="val 7365063"/>
            </a:avLst>
          </a:prstGeom>
          <a:ln w="1905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curvado 14"/>
          <p:cNvCxnSpPr>
            <a:stCxn id="3" idx="1"/>
          </p:cNvCxnSpPr>
          <p:nvPr/>
        </p:nvCxnSpPr>
        <p:spPr>
          <a:xfrm rot="10800000" flipV="1">
            <a:off x="1996967" y="2429381"/>
            <a:ext cx="419291" cy="689297"/>
          </a:xfrm>
          <a:prstGeom prst="curvedConnector2">
            <a:avLst/>
          </a:prstGeom>
          <a:ln w="1905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curvado 18"/>
          <p:cNvCxnSpPr>
            <a:stCxn id="3" idx="3"/>
          </p:cNvCxnSpPr>
          <p:nvPr/>
        </p:nvCxnSpPr>
        <p:spPr>
          <a:xfrm>
            <a:off x="6433453" y="2429382"/>
            <a:ext cx="471844" cy="689297"/>
          </a:xfrm>
          <a:prstGeom prst="curvedConnector2">
            <a:avLst/>
          </a:prstGeom>
          <a:ln w="1905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Rectángulo 3"/>
          <p:cNvSpPr/>
          <p:nvPr/>
        </p:nvSpPr>
        <p:spPr>
          <a:xfrm>
            <a:off x="5353847" y="4123954"/>
            <a:ext cx="2025747" cy="46166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26485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1005016"/>
            <a:ext cx="7886700" cy="1031663"/>
          </a:xfrm>
        </p:spPr>
        <p:txBody>
          <a:bodyPr>
            <a:normAutofit/>
          </a:bodyPr>
          <a:lstStyle/>
          <a:p>
            <a:r>
              <a:rPr lang="es-CO" sz="4000" b="1" dirty="0">
                <a:solidFill>
                  <a:schemeClr val="tx1">
                    <a:lumMod val="50000"/>
                    <a:lumOff val="50000"/>
                  </a:schemeClr>
                </a:solidFill>
              </a:rPr>
              <a:t>PLANTEAMIENTO DEL PROBLEMA</a:t>
            </a:r>
          </a:p>
        </p:txBody>
      </p:sp>
      <p:sp>
        <p:nvSpPr>
          <p:cNvPr id="5" name="Marcador de contenido 4"/>
          <p:cNvSpPr>
            <a:spLocks noGrp="1"/>
          </p:cNvSpPr>
          <p:nvPr>
            <p:ph idx="1"/>
          </p:nvPr>
        </p:nvSpPr>
        <p:spPr/>
        <p:txBody>
          <a:bodyPr/>
          <a:lstStyle/>
          <a:p>
            <a:pPr marL="0" indent="0" algn="ctr">
              <a:buNone/>
            </a:pPr>
            <a:r>
              <a:rPr lang="es-CO" dirty="0"/>
              <a:t> </a:t>
            </a:r>
          </a:p>
        </p:txBody>
      </p:sp>
      <p:sp>
        <p:nvSpPr>
          <p:cNvPr id="23" name="CuadroTexto 22"/>
          <p:cNvSpPr txBox="1"/>
          <p:nvPr/>
        </p:nvSpPr>
        <p:spPr>
          <a:xfrm>
            <a:off x="1449017" y="6360779"/>
            <a:ext cx="3538330" cy="246221"/>
          </a:xfrm>
          <a:prstGeom prst="rect">
            <a:avLst/>
          </a:prstGeom>
          <a:noFill/>
        </p:spPr>
        <p:txBody>
          <a:bodyPr wrap="square" rtlCol="0">
            <a:spAutoFit/>
          </a:bodyPr>
          <a:lstStyle/>
          <a:p>
            <a:r>
              <a:rPr lang="es-CO" sz="1000" i="1" dirty="0">
                <a:solidFill>
                  <a:schemeClr val="tx1">
                    <a:lumMod val="50000"/>
                    <a:lumOff val="50000"/>
                  </a:schemeClr>
                </a:solidFill>
              </a:rPr>
              <a:t>Fuente: POMCA Lebrija alto. CDMB</a:t>
            </a:r>
          </a:p>
        </p:txBody>
      </p:sp>
      <p:pic>
        <p:nvPicPr>
          <p:cNvPr id="4" name="Imagen 3"/>
          <p:cNvPicPr>
            <a:picLocks noChangeAspect="1"/>
          </p:cNvPicPr>
          <p:nvPr/>
        </p:nvPicPr>
        <p:blipFill>
          <a:blip r:embed="rId2"/>
          <a:stretch>
            <a:fillRect/>
          </a:stretch>
        </p:blipFill>
        <p:spPr>
          <a:xfrm>
            <a:off x="1449017" y="2335602"/>
            <a:ext cx="6245965" cy="4025177"/>
          </a:xfrm>
          <a:prstGeom prst="rect">
            <a:avLst/>
          </a:prstGeom>
        </p:spPr>
      </p:pic>
      <p:sp>
        <p:nvSpPr>
          <p:cNvPr id="6" name="Rectangle 5"/>
          <p:cNvSpPr>
            <a:spLocks noChangeArrowheads="1"/>
          </p:cNvSpPr>
          <p:nvPr/>
        </p:nvSpPr>
        <p:spPr bwMode="auto">
          <a:xfrm>
            <a:off x="914038" y="1858548"/>
            <a:ext cx="619184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CO" altLang="es-CO" sz="1600" dirty="0" smtClean="0" bmk="_Toc524730097">
                <a:latin typeface="Arial" panose="020B0604020202020204" pitchFamily="34" charset="0"/>
                <a:ea typeface="Calibri" panose="020F0502020204030204" pitchFamily="34" charset="0"/>
                <a:cs typeface="Arial" panose="020B0604020202020204" pitchFamily="34" charset="0"/>
              </a:rPr>
              <a:t>Tabla 1</a:t>
            </a:r>
            <a:r>
              <a:rPr kumimoji="0" lang="es-CO" altLang="es-CO" sz="1600" b="0" u="none" strike="noStrike" cap="none" normalizeH="0" baseline="0" dirty="0" smtClean="0" bmk="_Toc524730097">
                <a:ln>
                  <a:noFill/>
                </a:ln>
                <a:effectLst/>
                <a:latin typeface="Arial" panose="020B0604020202020204" pitchFamily="34" charset="0"/>
                <a:ea typeface="Calibri" panose="020F0502020204030204" pitchFamily="34" charset="0"/>
                <a:cs typeface="Arial" panose="020B0604020202020204" pitchFamily="34" charset="0"/>
              </a:rPr>
              <a:t>. </a:t>
            </a:r>
            <a:r>
              <a:rPr lang="es-CO" altLang="es-CO" sz="1600" dirty="0" smtClean="0" bmk="_Toc524730097">
                <a:latin typeface="Arial" panose="020B0604020202020204" pitchFamily="34" charset="0"/>
                <a:ea typeface="Calibri" panose="020F0502020204030204" pitchFamily="34" charset="0"/>
                <a:cs typeface="Arial" panose="020B0604020202020204" pitchFamily="34" charset="0"/>
              </a:rPr>
              <a:t>Usos de la cuenca de la Quebrada La Angula</a:t>
            </a:r>
            <a:endParaRPr kumimoji="0" lang="es-CO" altLang="es-CO" sz="1600" b="0" u="none" strike="noStrike" cap="none" normalizeH="0" baseline="0" dirty="0" smtClean="0">
              <a:ln>
                <a:noFill/>
              </a:ln>
              <a:effectLst/>
              <a:latin typeface="Arial" panose="020B0604020202020204" pitchFamily="34" charset="0"/>
            </a:endParaRPr>
          </a:p>
        </p:txBody>
      </p:sp>
    </p:spTree>
    <p:extLst>
      <p:ext uri="{BB962C8B-B14F-4D97-AF65-F5344CB8AC3E}">
        <p14:creationId xmlns:p14="http://schemas.microsoft.com/office/powerpoint/2010/main" val="3837521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p:cNvSpPr/>
          <p:nvPr/>
        </p:nvSpPr>
        <p:spPr>
          <a:xfrm>
            <a:off x="4895193" y="1841679"/>
            <a:ext cx="2870768" cy="88433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CO" sz="1600" dirty="0"/>
              <a:t>I. IMPLEMENTACION DEL SISTEMA DE INFORMACIÓN GEOGRÁFICO</a:t>
            </a:r>
          </a:p>
        </p:txBody>
      </p:sp>
      <p:sp>
        <p:nvSpPr>
          <p:cNvPr id="8" name="Rectángulo redondeado 7"/>
          <p:cNvSpPr/>
          <p:nvPr/>
        </p:nvSpPr>
        <p:spPr>
          <a:xfrm>
            <a:off x="628651" y="2601532"/>
            <a:ext cx="3005302" cy="2212863"/>
          </a:xfrm>
          <a:prstGeom prst="roundRect">
            <a:avLst/>
          </a:prstGeom>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CO" dirty="0"/>
              <a:t>ESTIMACIÓN DE LA HUELLA HÍDRICA QUE SE GENERA A PARTIR DE LA PRODUCCIÓN AGRÍCOLA DEL CULTIVO MAS PREDOMINANTE DE LA CUENCA LA ANGULA- MUNICIPIO DE LEBRIJA </a:t>
            </a:r>
          </a:p>
        </p:txBody>
      </p:sp>
      <p:sp>
        <p:nvSpPr>
          <p:cNvPr id="9" name="Rectángulo redondeado 8"/>
          <p:cNvSpPr/>
          <p:nvPr/>
        </p:nvSpPr>
        <p:spPr>
          <a:xfrm>
            <a:off x="4895192" y="3127914"/>
            <a:ext cx="2870769" cy="102351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CO" sz="1600" dirty="0"/>
              <a:t>II. CÁLCULO DE LA HUELLA HÍDRICA PARA LA QUEBRADA LA ANGULA</a:t>
            </a:r>
          </a:p>
        </p:txBody>
      </p:sp>
      <p:sp>
        <p:nvSpPr>
          <p:cNvPr id="10" name="Rectángulo redondeado 9"/>
          <p:cNvSpPr/>
          <p:nvPr/>
        </p:nvSpPr>
        <p:spPr>
          <a:xfrm>
            <a:off x="4895192" y="4548807"/>
            <a:ext cx="2870768" cy="1132691"/>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CO" sz="1600" dirty="0"/>
              <a:t>III. ANÁLISIS DEL ESCENARIO S PARA LA SOSTENIBILIDAD EN EL USO DEL RECURSO HÍDRICO DE LA CUENCA</a:t>
            </a:r>
          </a:p>
        </p:txBody>
      </p:sp>
      <p:cxnSp>
        <p:nvCxnSpPr>
          <p:cNvPr id="12" name="Conector curvado 11"/>
          <p:cNvCxnSpPr>
            <a:stCxn id="8" idx="3"/>
            <a:endCxn id="10" idx="1"/>
          </p:cNvCxnSpPr>
          <p:nvPr/>
        </p:nvCxnSpPr>
        <p:spPr>
          <a:xfrm>
            <a:off x="3633953" y="3707964"/>
            <a:ext cx="1261239" cy="140718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curvado 14"/>
          <p:cNvCxnSpPr>
            <a:stCxn id="8" idx="3"/>
            <a:endCxn id="7" idx="1"/>
          </p:cNvCxnSpPr>
          <p:nvPr/>
        </p:nvCxnSpPr>
        <p:spPr>
          <a:xfrm flipV="1">
            <a:off x="3633953" y="2283849"/>
            <a:ext cx="1261240" cy="142411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curvado 17"/>
          <p:cNvCxnSpPr>
            <a:stCxn id="8" idx="3"/>
            <a:endCxn id="9" idx="1"/>
          </p:cNvCxnSpPr>
          <p:nvPr/>
        </p:nvCxnSpPr>
        <p:spPr>
          <a:xfrm flipV="1">
            <a:off x="3633953" y="3639670"/>
            <a:ext cx="1261239" cy="6829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ítulo 1"/>
          <p:cNvSpPr txBox="1">
            <a:spLocks/>
          </p:cNvSpPr>
          <p:nvPr/>
        </p:nvSpPr>
        <p:spPr>
          <a:xfrm>
            <a:off x="628650" y="1005016"/>
            <a:ext cx="7886700" cy="10316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4000" b="1" dirty="0" smtClean="0">
                <a:solidFill>
                  <a:schemeClr val="tx1">
                    <a:lumMod val="50000"/>
                    <a:lumOff val="50000"/>
                  </a:schemeClr>
                </a:solidFill>
              </a:rPr>
              <a:t>METODOLOGÍA</a:t>
            </a:r>
            <a:endParaRPr lang="es-CO" sz="4000" b="1" dirty="0">
              <a:solidFill>
                <a:schemeClr val="tx1">
                  <a:lumMod val="50000"/>
                  <a:lumOff val="50000"/>
                </a:schemeClr>
              </a:solidFill>
            </a:endParaRPr>
          </a:p>
        </p:txBody>
      </p:sp>
    </p:spTree>
    <p:extLst>
      <p:ext uri="{BB962C8B-B14F-4D97-AF65-F5344CB8AC3E}">
        <p14:creationId xmlns:p14="http://schemas.microsoft.com/office/powerpoint/2010/main" val="3781327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2968840" y="1839881"/>
            <a:ext cx="2680130" cy="97843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CO" sz="1600" dirty="0"/>
              <a:t>I. IMPLEMENTACION DEL SISTEMA DE INFORMACIÓN GEOGRÁFICO</a:t>
            </a:r>
          </a:p>
        </p:txBody>
      </p:sp>
      <p:sp>
        <p:nvSpPr>
          <p:cNvPr id="7" name="Rectángulo 6"/>
          <p:cNvSpPr/>
          <p:nvPr/>
        </p:nvSpPr>
        <p:spPr>
          <a:xfrm>
            <a:off x="229556" y="2971832"/>
            <a:ext cx="2390406" cy="1012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CO" dirty="0"/>
              <a:t>Recolección de información climatológica</a:t>
            </a:r>
          </a:p>
        </p:txBody>
      </p:sp>
      <p:sp>
        <p:nvSpPr>
          <p:cNvPr id="8" name="Rectángulo 7"/>
          <p:cNvSpPr/>
          <p:nvPr/>
        </p:nvSpPr>
        <p:spPr>
          <a:xfrm>
            <a:off x="3113702" y="2960194"/>
            <a:ext cx="2390406" cy="1012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CO" dirty="0"/>
              <a:t>Recolección descriptiva de los suelos</a:t>
            </a:r>
          </a:p>
        </p:txBody>
      </p:sp>
      <p:sp>
        <p:nvSpPr>
          <p:cNvPr id="9" name="Rectángulo 8"/>
          <p:cNvSpPr/>
          <p:nvPr/>
        </p:nvSpPr>
        <p:spPr>
          <a:xfrm>
            <a:off x="5997848" y="2971832"/>
            <a:ext cx="2390406" cy="1012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CO" dirty="0"/>
              <a:t>Recolección y construcción de mapas de entrada</a:t>
            </a:r>
          </a:p>
        </p:txBody>
      </p:sp>
      <p:sp>
        <p:nvSpPr>
          <p:cNvPr id="11" name="Rectángulo 10"/>
          <p:cNvSpPr/>
          <p:nvPr/>
        </p:nvSpPr>
        <p:spPr>
          <a:xfrm>
            <a:off x="4580024" y="4149098"/>
            <a:ext cx="2390406" cy="1012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CO" dirty="0"/>
              <a:t>Actualización de mapas de coberturas de suelo con Dron</a:t>
            </a:r>
          </a:p>
        </p:txBody>
      </p:sp>
      <p:sp>
        <p:nvSpPr>
          <p:cNvPr id="14" name="Rectángulo 13"/>
          <p:cNvSpPr/>
          <p:nvPr/>
        </p:nvSpPr>
        <p:spPr>
          <a:xfrm>
            <a:off x="1497190" y="4143143"/>
            <a:ext cx="2390406" cy="1012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CO" dirty="0"/>
              <a:t>Selección del cultivo predominante</a:t>
            </a:r>
          </a:p>
        </p:txBody>
      </p:sp>
      <p:sp>
        <p:nvSpPr>
          <p:cNvPr id="12" name="Título 1"/>
          <p:cNvSpPr txBox="1">
            <a:spLocks/>
          </p:cNvSpPr>
          <p:nvPr/>
        </p:nvSpPr>
        <p:spPr>
          <a:xfrm>
            <a:off x="628650" y="1005016"/>
            <a:ext cx="7886700" cy="10316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4000" b="1" dirty="0" smtClean="0">
                <a:solidFill>
                  <a:schemeClr val="tx1">
                    <a:lumMod val="50000"/>
                    <a:lumOff val="50000"/>
                  </a:schemeClr>
                </a:solidFill>
              </a:rPr>
              <a:t>METODOLOGÍA</a:t>
            </a:r>
            <a:endParaRPr lang="es-CO" sz="4000" b="1" dirty="0">
              <a:solidFill>
                <a:schemeClr val="tx1">
                  <a:lumMod val="50000"/>
                  <a:lumOff val="50000"/>
                </a:schemeClr>
              </a:solidFill>
            </a:endParaRPr>
          </a:p>
        </p:txBody>
      </p:sp>
      <p:sp>
        <p:nvSpPr>
          <p:cNvPr id="21" name="Flecha doblada hacia arriba 20"/>
          <p:cNvSpPr/>
          <p:nvPr/>
        </p:nvSpPr>
        <p:spPr>
          <a:xfrm rot="10800000">
            <a:off x="1532587" y="2267977"/>
            <a:ext cx="734095" cy="50045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Flecha derecha 21"/>
          <p:cNvSpPr/>
          <p:nvPr/>
        </p:nvSpPr>
        <p:spPr>
          <a:xfrm>
            <a:off x="2692393" y="3361503"/>
            <a:ext cx="348878" cy="244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a:p>
        </p:txBody>
      </p:sp>
      <p:sp>
        <p:nvSpPr>
          <p:cNvPr id="23" name="Flecha derecha 22"/>
          <p:cNvSpPr/>
          <p:nvPr/>
        </p:nvSpPr>
        <p:spPr>
          <a:xfrm>
            <a:off x="5583238" y="3361503"/>
            <a:ext cx="348878" cy="244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a:p>
        </p:txBody>
      </p:sp>
      <p:sp>
        <p:nvSpPr>
          <p:cNvPr id="24" name="Flecha doblada 23"/>
          <p:cNvSpPr/>
          <p:nvPr/>
        </p:nvSpPr>
        <p:spPr>
          <a:xfrm rot="10800000">
            <a:off x="7193051" y="4391068"/>
            <a:ext cx="631065" cy="52803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a:solidFill>
                <a:schemeClr val="tx1"/>
              </a:solidFill>
            </a:endParaRPr>
          </a:p>
        </p:txBody>
      </p:sp>
      <p:sp>
        <p:nvSpPr>
          <p:cNvPr id="25" name="Flecha izquierda 24"/>
          <p:cNvSpPr/>
          <p:nvPr/>
        </p:nvSpPr>
        <p:spPr>
          <a:xfrm>
            <a:off x="4069724" y="4520485"/>
            <a:ext cx="373487" cy="2833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a:p>
        </p:txBody>
      </p:sp>
    </p:spTree>
    <p:extLst>
      <p:ext uri="{BB962C8B-B14F-4D97-AF65-F5344CB8AC3E}">
        <p14:creationId xmlns:p14="http://schemas.microsoft.com/office/powerpoint/2010/main" val="34922651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206651" y="3324860"/>
            <a:ext cx="2719875" cy="1019908"/>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CO" dirty="0"/>
              <a:t>II. CÁLCULO DE LA HUELLA HÍDRICA PARA LA QUEBRADA LA ANGULA</a:t>
            </a:r>
          </a:p>
        </p:txBody>
      </p:sp>
      <p:sp>
        <p:nvSpPr>
          <p:cNvPr id="7" name="Rectángulo 6"/>
          <p:cNvSpPr/>
          <p:nvPr/>
        </p:nvSpPr>
        <p:spPr>
          <a:xfrm>
            <a:off x="3714452" y="2636772"/>
            <a:ext cx="2372808" cy="106669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CO" dirty="0"/>
              <a:t>Estimación del agua virtual, huella hídrica azul y verde agrícola</a:t>
            </a:r>
          </a:p>
        </p:txBody>
      </p:sp>
      <p:sp>
        <p:nvSpPr>
          <p:cNvPr id="9" name="Rectángulo 8"/>
          <p:cNvSpPr/>
          <p:nvPr/>
        </p:nvSpPr>
        <p:spPr>
          <a:xfrm>
            <a:off x="3706029" y="1436425"/>
            <a:ext cx="2372808" cy="106669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CO" dirty="0"/>
              <a:t>Análisis de los requerimientos de agua azul y verde agrícola</a:t>
            </a:r>
          </a:p>
        </p:txBody>
      </p:sp>
      <p:sp>
        <p:nvSpPr>
          <p:cNvPr id="11" name="Rectángulo 10"/>
          <p:cNvSpPr/>
          <p:nvPr/>
        </p:nvSpPr>
        <p:spPr>
          <a:xfrm>
            <a:off x="6301214" y="4997270"/>
            <a:ext cx="2372808" cy="106669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CO" dirty="0"/>
              <a:t>Análisis ambiental de la huella hídrica gris</a:t>
            </a:r>
          </a:p>
        </p:txBody>
      </p:sp>
      <p:sp>
        <p:nvSpPr>
          <p:cNvPr id="13" name="Rectángulo 12"/>
          <p:cNvSpPr/>
          <p:nvPr/>
        </p:nvSpPr>
        <p:spPr>
          <a:xfrm>
            <a:off x="3714452" y="4344768"/>
            <a:ext cx="2372808" cy="106669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CO" dirty="0"/>
              <a:t>Análisis ambiental de la huella hídrica azul</a:t>
            </a:r>
          </a:p>
        </p:txBody>
      </p:sp>
      <p:sp>
        <p:nvSpPr>
          <p:cNvPr id="14" name="Rectángulo 13"/>
          <p:cNvSpPr/>
          <p:nvPr/>
        </p:nvSpPr>
        <p:spPr>
          <a:xfrm>
            <a:off x="3706029" y="5533343"/>
            <a:ext cx="2372808" cy="106669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CO" dirty="0"/>
              <a:t>Análisis ambiental de la huella hídrica verde</a:t>
            </a:r>
          </a:p>
        </p:txBody>
      </p:sp>
      <p:sp>
        <p:nvSpPr>
          <p:cNvPr id="12" name="Rectángulo redondeado 11"/>
          <p:cNvSpPr/>
          <p:nvPr/>
        </p:nvSpPr>
        <p:spPr>
          <a:xfrm>
            <a:off x="206651" y="1735242"/>
            <a:ext cx="2719875" cy="1019908"/>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CO" dirty="0"/>
              <a:t>CÁLCULO DE LA HUELLA HÍDRICA AGRÍCOLA</a:t>
            </a:r>
          </a:p>
        </p:txBody>
      </p:sp>
      <p:sp>
        <p:nvSpPr>
          <p:cNvPr id="15" name="Rectángulo redondeado 14"/>
          <p:cNvSpPr/>
          <p:nvPr/>
        </p:nvSpPr>
        <p:spPr>
          <a:xfrm>
            <a:off x="206650" y="4914478"/>
            <a:ext cx="2719875" cy="1019908"/>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CO" dirty="0"/>
              <a:t>ANALISIS AMBIENTAL DE LA HUELLA HÍDRICA</a:t>
            </a:r>
          </a:p>
        </p:txBody>
      </p:sp>
      <p:sp>
        <p:nvSpPr>
          <p:cNvPr id="16" name="Rectángulo 15"/>
          <p:cNvSpPr/>
          <p:nvPr/>
        </p:nvSpPr>
        <p:spPr>
          <a:xfrm>
            <a:off x="6453188" y="1431830"/>
            <a:ext cx="2372808" cy="106669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CO" dirty="0"/>
              <a:t>Estimación del agua virtual y huella hídrica gris agrícola</a:t>
            </a:r>
          </a:p>
        </p:txBody>
      </p:sp>
      <p:sp>
        <p:nvSpPr>
          <p:cNvPr id="17" name="Rectángulo 16"/>
          <p:cNvSpPr/>
          <p:nvPr/>
        </p:nvSpPr>
        <p:spPr>
          <a:xfrm>
            <a:off x="6453188" y="2636772"/>
            <a:ext cx="2372808" cy="106669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CO" dirty="0"/>
              <a:t>Cálculo de la huella hídrica total </a:t>
            </a:r>
          </a:p>
        </p:txBody>
      </p:sp>
      <p:sp>
        <p:nvSpPr>
          <p:cNvPr id="18" name="Título 1"/>
          <p:cNvSpPr txBox="1">
            <a:spLocks/>
          </p:cNvSpPr>
          <p:nvPr/>
        </p:nvSpPr>
        <p:spPr>
          <a:xfrm>
            <a:off x="628650" y="724759"/>
            <a:ext cx="7886700" cy="10316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4000" b="1" dirty="0" smtClean="0">
                <a:solidFill>
                  <a:schemeClr val="tx1">
                    <a:lumMod val="50000"/>
                    <a:lumOff val="50000"/>
                  </a:schemeClr>
                </a:solidFill>
              </a:rPr>
              <a:t>METODOLOGÍA</a:t>
            </a:r>
            <a:endParaRPr lang="es-CO" sz="4000" b="1" dirty="0">
              <a:solidFill>
                <a:schemeClr val="tx1">
                  <a:lumMod val="50000"/>
                  <a:lumOff val="50000"/>
                </a:schemeClr>
              </a:solidFill>
            </a:endParaRPr>
          </a:p>
        </p:txBody>
      </p:sp>
      <p:sp>
        <p:nvSpPr>
          <p:cNvPr id="4" name="Flecha derecha 3"/>
          <p:cNvSpPr/>
          <p:nvPr/>
        </p:nvSpPr>
        <p:spPr>
          <a:xfrm>
            <a:off x="3141674" y="1999205"/>
            <a:ext cx="399245" cy="360957"/>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Flecha derecha 18"/>
          <p:cNvSpPr/>
          <p:nvPr/>
        </p:nvSpPr>
        <p:spPr>
          <a:xfrm>
            <a:off x="3101253" y="5222166"/>
            <a:ext cx="399245" cy="360957"/>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Flecha arriba 4"/>
          <p:cNvSpPr/>
          <p:nvPr/>
        </p:nvSpPr>
        <p:spPr>
          <a:xfrm>
            <a:off x="1412041" y="2858674"/>
            <a:ext cx="309092" cy="362661"/>
          </a:xfrm>
          <a:prstGeom prst="up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Flecha abajo 7"/>
          <p:cNvSpPr/>
          <p:nvPr/>
        </p:nvSpPr>
        <p:spPr>
          <a:xfrm>
            <a:off x="1412040" y="4448292"/>
            <a:ext cx="309093" cy="362661"/>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7779769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137059" y="3163176"/>
            <a:ext cx="3345189" cy="1502851"/>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CO" dirty="0"/>
              <a:t>III. ANÁLISIS DEL ESCENARIO S PARA LA SOSTENIBILIDAD EN EL USO DEL RECURSO HÍDRICO DE LA CUENCA</a:t>
            </a:r>
          </a:p>
        </p:txBody>
      </p:sp>
      <p:sp>
        <p:nvSpPr>
          <p:cNvPr id="5" name="Rectángulo 4"/>
          <p:cNvSpPr/>
          <p:nvPr/>
        </p:nvSpPr>
        <p:spPr>
          <a:xfrm>
            <a:off x="3825025" y="5237722"/>
            <a:ext cx="2742725" cy="124804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CO" dirty="0"/>
              <a:t>Construcción y/o modelación de escenarios para el desarrollo sostenible local</a:t>
            </a:r>
          </a:p>
        </p:txBody>
      </p:sp>
      <p:sp>
        <p:nvSpPr>
          <p:cNvPr id="6" name="Rectángulo 5"/>
          <p:cNvSpPr/>
          <p:nvPr/>
        </p:nvSpPr>
        <p:spPr>
          <a:xfrm>
            <a:off x="3825025" y="1324772"/>
            <a:ext cx="2742726" cy="126671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CO" dirty="0"/>
              <a:t>Elección de variables determinantes para la elaboración de escenarios</a:t>
            </a:r>
          </a:p>
        </p:txBody>
      </p:sp>
      <p:sp>
        <p:nvSpPr>
          <p:cNvPr id="7" name="Rectángulo 6"/>
          <p:cNvSpPr/>
          <p:nvPr/>
        </p:nvSpPr>
        <p:spPr>
          <a:xfrm>
            <a:off x="3825025" y="2981540"/>
            <a:ext cx="2742727" cy="186612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CO" dirty="0"/>
              <a:t>Elaboración de supuestos de manera descriptiva incluyendo medidas para el desarrollo sostenible local en el uso del recurso hídrico</a:t>
            </a:r>
          </a:p>
        </p:txBody>
      </p:sp>
      <p:sp>
        <p:nvSpPr>
          <p:cNvPr id="8" name="Rectángulo 7"/>
          <p:cNvSpPr/>
          <p:nvPr/>
        </p:nvSpPr>
        <p:spPr>
          <a:xfrm>
            <a:off x="6910529" y="3391610"/>
            <a:ext cx="1959034" cy="104598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CO" dirty="0"/>
              <a:t>Análisis de los resultados, conclusiones y recomendaciones</a:t>
            </a:r>
          </a:p>
        </p:txBody>
      </p:sp>
      <p:sp>
        <p:nvSpPr>
          <p:cNvPr id="9" name="Flecha doblada 8"/>
          <p:cNvSpPr/>
          <p:nvPr/>
        </p:nvSpPr>
        <p:spPr>
          <a:xfrm>
            <a:off x="2711202" y="1850575"/>
            <a:ext cx="631065" cy="879745"/>
          </a:xfrm>
          <a:prstGeom prst="ben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a:solidFill>
                <a:schemeClr val="tx1"/>
              </a:solidFill>
            </a:endParaRPr>
          </a:p>
        </p:txBody>
      </p:sp>
      <p:sp>
        <p:nvSpPr>
          <p:cNvPr id="10" name="Flecha abajo 9"/>
          <p:cNvSpPr/>
          <p:nvPr/>
        </p:nvSpPr>
        <p:spPr>
          <a:xfrm>
            <a:off x="5041840" y="2618879"/>
            <a:ext cx="309093" cy="362661"/>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Flecha abajo 10"/>
          <p:cNvSpPr/>
          <p:nvPr/>
        </p:nvSpPr>
        <p:spPr>
          <a:xfrm>
            <a:off x="5041839" y="4861362"/>
            <a:ext cx="309093" cy="362661"/>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Flecha doblada hacia arriba 11"/>
          <p:cNvSpPr/>
          <p:nvPr/>
        </p:nvSpPr>
        <p:spPr>
          <a:xfrm>
            <a:off x="7194189" y="4861362"/>
            <a:ext cx="695857" cy="811919"/>
          </a:xfrm>
          <a:prstGeom prst="bentUp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Título 1"/>
          <p:cNvSpPr txBox="1">
            <a:spLocks/>
          </p:cNvSpPr>
          <p:nvPr/>
        </p:nvSpPr>
        <p:spPr>
          <a:xfrm>
            <a:off x="297988" y="752755"/>
            <a:ext cx="7886700" cy="10316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4000" b="1" dirty="0" smtClean="0">
                <a:solidFill>
                  <a:schemeClr val="tx1">
                    <a:lumMod val="50000"/>
                    <a:lumOff val="50000"/>
                  </a:schemeClr>
                </a:solidFill>
              </a:rPr>
              <a:t>METODOLOGÍA</a:t>
            </a:r>
            <a:endParaRPr lang="es-CO" sz="4000" b="1" dirty="0">
              <a:solidFill>
                <a:schemeClr val="tx1">
                  <a:lumMod val="50000"/>
                  <a:lumOff val="50000"/>
                </a:schemeClr>
              </a:solidFill>
            </a:endParaRPr>
          </a:p>
        </p:txBody>
      </p:sp>
    </p:spTree>
    <p:extLst>
      <p:ext uri="{BB962C8B-B14F-4D97-AF65-F5344CB8AC3E}">
        <p14:creationId xmlns:p14="http://schemas.microsoft.com/office/powerpoint/2010/main" val="3813839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1005016"/>
            <a:ext cx="7886700" cy="1031663"/>
          </a:xfrm>
        </p:spPr>
        <p:txBody>
          <a:bodyPr>
            <a:normAutofit/>
          </a:bodyPr>
          <a:lstStyle/>
          <a:p>
            <a:r>
              <a:rPr lang="es-CO" sz="4000" b="1" dirty="0">
                <a:solidFill>
                  <a:schemeClr val="tx1">
                    <a:lumMod val="50000"/>
                    <a:lumOff val="50000"/>
                  </a:schemeClr>
                </a:solidFill>
              </a:rPr>
              <a:t>METODOLOGÍA</a:t>
            </a:r>
          </a:p>
        </p:txBody>
      </p:sp>
      <p:sp>
        <p:nvSpPr>
          <p:cNvPr id="3" name="Marcador de contenido 2"/>
          <p:cNvSpPr>
            <a:spLocks noGrp="1"/>
          </p:cNvSpPr>
          <p:nvPr>
            <p:ph idx="1"/>
          </p:nvPr>
        </p:nvSpPr>
        <p:spPr>
          <a:xfrm>
            <a:off x="599246" y="2273643"/>
            <a:ext cx="7886700" cy="4291914"/>
          </a:xfrm>
        </p:spPr>
        <p:txBody>
          <a:bodyPr>
            <a:normAutofit/>
          </a:bodyPr>
          <a:lstStyle/>
          <a:p>
            <a:pPr algn="just"/>
            <a:endParaRPr lang="es-CO" sz="2400" dirty="0"/>
          </a:p>
          <a:p>
            <a:endParaRPr lang="es-CO" sz="2400" dirty="0"/>
          </a:p>
        </p:txBody>
      </p:sp>
      <p:sp>
        <p:nvSpPr>
          <p:cNvPr id="7" name="Marcador de contenido 2"/>
          <p:cNvSpPr txBox="1">
            <a:spLocks/>
          </p:cNvSpPr>
          <p:nvPr/>
        </p:nvSpPr>
        <p:spPr>
          <a:xfrm>
            <a:off x="781050" y="2036679"/>
            <a:ext cx="7898716" cy="52511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lgn="just">
              <a:buAutoNum type="romanUcPeriod"/>
            </a:pPr>
            <a:r>
              <a:rPr lang="es-CO" b="1" dirty="0" smtClean="0"/>
              <a:t>IMPLEMENTACION </a:t>
            </a:r>
            <a:r>
              <a:rPr lang="es-CO" b="1" dirty="0"/>
              <a:t>DEL SISTEMA DE INFORMACIÓN </a:t>
            </a:r>
            <a:r>
              <a:rPr lang="es-CO" b="1" dirty="0" smtClean="0"/>
              <a:t>GEOGRÁFICO Y </a:t>
            </a:r>
            <a:r>
              <a:rPr lang="es-ES" b="1" cap="all" dirty="0" smtClean="0"/>
              <a:t>Modelación hidrológica</a:t>
            </a:r>
          </a:p>
          <a:p>
            <a:pPr marL="0" indent="0">
              <a:buNone/>
            </a:pPr>
            <a:endParaRPr lang="es-CO" dirty="0" smtClean="0"/>
          </a:p>
          <a:p>
            <a:pPr marL="0" indent="0">
              <a:buNone/>
            </a:pPr>
            <a:r>
              <a:rPr lang="es-CO" dirty="0" smtClean="0"/>
              <a:t>Recopilación de información secundaria de la cuenca y procesamiento con ayuda de softwares de apoyo:</a:t>
            </a:r>
          </a:p>
          <a:p>
            <a:r>
              <a:rPr lang="es-CO" dirty="0" smtClean="0"/>
              <a:t>Climatológica</a:t>
            </a:r>
          </a:p>
          <a:p>
            <a:r>
              <a:rPr lang="es-CO" dirty="0" smtClean="0"/>
              <a:t>Caudales</a:t>
            </a:r>
          </a:p>
          <a:p>
            <a:r>
              <a:rPr lang="es-CO" dirty="0" smtClean="0"/>
              <a:t>Suelos y usos</a:t>
            </a:r>
            <a:endParaRPr lang="es-CO" dirty="0"/>
          </a:p>
        </p:txBody>
      </p:sp>
    </p:spTree>
    <p:extLst>
      <p:ext uri="{BB962C8B-B14F-4D97-AF65-F5344CB8AC3E}">
        <p14:creationId xmlns:p14="http://schemas.microsoft.com/office/powerpoint/2010/main" val="3899360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txBox="1">
            <a:spLocks/>
          </p:cNvSpPr>
          <p:nvPr/>
        </p:nvSpPr>
        <p:spPr>
          <a:xfrm>
            <a:off x="933690" y="653895"/>
            <a:ext cx="7150909" cy="417539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3200" b="1" dirty="0"/>
              <a:t>ESTIMACIÓN DE LA HUELLA HÍDRICA QUE SE </a:t>
            </a:r>
            <a:r>
              <a:rPr lang="es-ES" sz="3200" b="1" dirty="0" smtClean="0"/>
              <a:t>GENERA </a:t>
            </a:r>
            <a:r>
              <a:rPr lang="es-ES" sz="3200" b="1" dirty="0"/>
              <a:t>A PARTIR DE </a:t>
            </a:r>
            <a:r>
              <a:rPr lang="es-ES" sz="3200" b="1" dirty="0" smtClean="0"/>
              <a:t>LA PRODUCCIÓN </a:t>
            </a:r>
            <a:r>
              <a:rPr lang="es-ES" sz="3200" b="1" dirty="0"/>
              <a:t>AGRÍCOLA DEL CULTIVO  PREDOMINANTE EN LA ZONA ALTA DE LACUENCA LA ANGULA-MUNICIPIO DE LEBRIJA</a:t>
            </a:r>
            <a:endParaRPr lang="es-ES" sz="3200" b="1" dirty="0">
              <a:solidFill>
                <a:schemeClr val="tx1">
                  <a:lumMod val="75000"/>
                  <a:lumOff val="25000"/>
                </a:schemeClr>
              </a:solidFill>
            </a:endParaRPr>
          </a:p>
        </p:txBody>
      </p:sp>
      <p:sp>
        <p:nvSpPr>
          <p:cNvPr id="5" name="Subtítulo 4"/>
          <p:cNvSpPr txBox="1">
            <a:spLocks/>
          </p:cNvSpPr>
          <p:nvPr/>
        </p:nvSpPr>
        <p:spPr>
          <a:xfrm>
            <a:off x="1308744" y="4435050"/>
            <a:ext cx="6400800" cy="6430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s-ES" sz="1800" dirty="0" smtClean="0">
                <a:solidFill>
                  <a:schemeClr val="tx1">
                    <a:lumMod val="50000"/>
                    <a:lumOff val="50000"/>
                  </a:schemeClr>
                </a:solidFill>
              </a:rPr>
              <a:t>Carlos Fernando Arenas Jiménez</a:t>
            </a:r>
          </a:p>
          <a:p>
            <a:pPr marL="0" indent="0" algn="ctr">
              <a:buNone/>
            </a:pPr>
            <a:r>
              <a:rPr lang="es-ES" sz="1800" dirty="0" smtClean="0">
                <a:solidFill>
                  <a:schemeClr val="tx1">
                    <a:lumMod val="50000"/>
                    <a:lumOff val="50000"/>
                  </a:schemeClr>
                </a:solidFill>
              </a:rPr>
              <a:t>Director: Sandra </a:t>
            </a:r>
            <a:r>
              <a:rPr lang="es-ES" sz="1800" dirty="0" err="1" smtClean="0">
                <a:solidFill>
                  <a:schemeClr val="tx1">
                    <a:lumMod val="50000"/>
                    <a:lumOff val="50000"/>
                  </a:schemeClr>
                </a:solidFill>
              </a:rPr>
              <a:t>Nathalia</a:t>
            </a:r>
            <a:r>
              <a:rPr lang="es-ES" sz="1800" dirty="0" smtClean="0">
                <a:solidFill>
                  <a:schemeClr val="tx1">
                    <a:lumMod val="50000"/>
                    <a:lumOff val="50000"/>
                  </a:schemeClr>
                </a:solidFill>
              </a:rPr>
              <a:t> </a:t>
            </a:r>
            <a:r>
              <a:rPr lang="es-ES" sz="1800" dirty="0" err="1" smtClean="0">
                <a:solidFill>
                  <a:schemeClr val="tx1">
                    <a:lumMod val="50000"/>
                    <a:lumOff val="50000"/>
                  </a:schemeClr>
                </a:solidFill>
              </a:rPr>
              <a:t>Corrrea</a:t>
            </a:r>
            <a:r>
              <a:rPr lang="es-ES" sz="1800" dirty="0" smtClean="0">
                <a:solidFill>
                  <a:schemeClr val="tx1">
                    <a:lumMod val="50000"/>
                    <a:lumOff val="50000"/>
                  </a:schemeClr>
                </a:solidFill>
              </a:rPr>
              <a:t> Torres</a:t>
            </a:r>
          </a:p>
          <a:p>
            <a:pPr marL="0" indent="0" algn="ctr">
              <a:buNone/>
            </a:pPr>
            <a:r>
              <a:rPr lang="es-ES" sz="1800" dirty="0" err="1" smtClean="0">
                <a:solidFill>
                  <a:schemeClr val="tx1">
                    <a:lumMod val="50000"/>
                    <a:lumOff val="50000"/>
                  </a:schemeClr>
                </a:solidFill>
              </a:rPr>
              <a:t>Coinvestigador</a:t>
            </a:r>
            <a:r>
              <a:rPr lang="es-ES" sz="1800" dirty="0" smtClean="0">
                <a:solidFill>
                  <a:schemeClr val="tx1">
                    <a:lumMod val="50000"/>
                    <a:lumOff val="50000"/>
                  </a:schemeClr>
                </a:solidFill>
              </a:rPr>
              <a:t>: Sergio Manuel Pineda Vargas</a:t>
            </a:r>
            <a:endParaRPr lang="es-ES" sz="1800" dirty="0">
              <a:solidFill>
                <a:schemeClr val="tx1">
                  <a:lumMod val="50000"/>
                  <a:lumOff val="50000"/>
                </a:schemeClr>
              </a:solidFill>
            </a:endParaRPr>
          </a:p>
        </p:txBody>
      </p:sp>
    </p:spTree>
    <p:extLst>
      <p:ext uri="{BB962C8B-B14F-4D97-AF65-F5344CB8AC3E}">
        <p14:creationId xmlns:p14="http://schemas.microsoft.com/office/powerpoint/2010/main" val="13997795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2273643"/>
            <a:ext cx="7886700" cy="4291914"/>
          </a:xfrm>
        </p:spPr>
        <p:txBody>
          <a:bodyPr>
            <a:normAutofit/>
          </a:bodyPr>
          <a:lstStyle/>
          <a:p>
            <a:pPr algn="just"/>
            <a:endParaRPr lang="es-CO" sz="2400" dirty="0"/>
          </a:p>
          <a:p>
            <a:endParaRPr lang="es-CO" sz="2400" dirty="0"/>
          </a:p>
        </p:txBody>
      </p:sp>
      <p:sp>
        <p:nvSpPr>
          <p:cNvPr id="7" name="Marcador de contenido 2"/>
          <p:cNvSpPr txBox="1">
            <a:spLocks/>
          </p:cNvSpPr>
          <p:nvPr/>
        </p:nvSpPr>
        <p:spPr>
          <a:xfrm>
            <a:off x="781050" y="2995887"/>
            <a:ext cx="7886700" cy="42919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endParaRPr lang="es-CO" sz="2400" dirty="0"/>
          </a:p>
        </p:txBody>
      </p:sp>
      <p:sp>
        <p:nvSpPr>
          <p:cNvPr id="5" name="Rectángulo 4"/>
          <p:cNvSpPr/>
          <p:nvPr/>
        </p:nvSpPr>
        <p:spPr>
          <a:xfrm>
            <a:off x="476250" y="1678099"/>
            <a:ext cx="7886700" cy="523220"/>
          </a:xfrm>
          <a:prstGeom prst="rect">
            <a:avLst/>
          </a:prstGeom>
        </p:spPr>
        <p:txBody>
          <a:bodyPr wrap="square">
            <a:spAutoFit/>
          </a:bodyPr>
          <a:lstStyle/>
          <a:p>
            <a:r>
              <a:rPr lang="es-CO" sz="2800" b="1" dirty="0" smtClean="0"/>
              <a:t>II. CÁLCULO </a:t>
            </a:r>
            <a:r>
              <a:rPr lang="es-CO" sz="2800" b="1" dirty="0"/>
              <a:t>DE LA HUELLA </a:t>
            </a:r>
            <a:r>
              <a:rPr lang="es-CO" sz="2800" b="1" dirty="0" smtClean="0"/>
              <a:t>HíDRICA</a:t>
            </a:r>
            <a:endParaRPr lang="es-ES" sz="2800" dirty="0"/>
          </a:p>
        </p:txBody>
      </p:sp>
      <p:sp>
        <p:nvSpPr>
          <p:cNvPr id="8" name="Título 1"/>
          <p:cNvSpPr txBox="1">
            <a:spLocks/>
          </p:cNvSpPr>
          <p:nvPr/>
        </p:nvSpPr>
        <p:spPr>
          <a:xfrm>
            <a:off x="476250" y="955855"/>
            <a:ext cx="7886700" cy="10316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4000" b="1" dirty="0">
                <a:solidFill>
                  <a:schemeClr val="tx1">
                    <a:lumMod val="50000"/>
                    <a:lumOff val="50000"/>
                  </a:schemeClr>
                </a:solidFill>
              </a:rPr>
              <a:t>METODOLOGÍA</a:t>
            </a:r>
          </a:p>
        </p:txBody>
      </p:sp>
      <p:pic>
        <p:nvPicPr>
          <p:cNvPr id="9" name="Picture 2" descr="http://4.bp.blogspot.com/-LaeJTkKBh7g/Td4rYwNXDzI/AAAAAAAAAKA/_XuY8ar7qVk/s1600/CROPWAT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2201319"/>
            <a:ext cx="5602578" cy="3994388"/>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476250" y="6507971"/>
            <a:ext cx="1483098" cy="246221"/>
          </a:xfrm>
          <a:prstGeom prst="rect">
            <a:avLst/>
          </a:prstGeom>
        </p:spPr>
        <p:txBody>
          <a:bodyPr wrap="none">
            <a:spAutoFit/>
          </a:bodyPr>
          <a:lstStyle/>
          <a:p>
            <a:r>
              <a:rPr lang="es-CO" sz="1000" i="1" dirty="0">
                <a:solidFill>
                  <a:schemeClr val="tx1">
                    <a:lumMod val="50000"/>
                    <a:lumOff val="50000"/>
                  </a:schemeClr>
                </a:solidFill>
                <a:latin typeface="arial" panose="020B0604020202020204" pitchFamily="34" charset="0"/>
              </a:rPr>
              <a:t>Fuente: civilgeeks.com</a:t>
            </a:r>
            <a:endParaRPr lang="es-CO" sz="1000" i="1" dirty="0">
              <a:solidFill>
                <a:schemeClr val="tx1">
                  <a:lumMod val="50000"/>
                  <a:lumOff val="50000"/>
                </a:schemeClr>
              </a:solidFill>
            </a:endParaRPr>
          </a:p>
        </p:txBody>
      </p:sp>
      <p:sp>
        <p:nvSpPr>
          <p:cNvPr id="2" name="Rectángulo redondeado 1"/>
          <p:cNvSpPr/>
          <p:nvPr/>
        </p:nvSpPr>
        <p:spPr>
          <a:xfrm>
            <a:off x="6743700" y="3776662"/>
            <a:ext cx="2076450" cy="1285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dirty="0" smtClean="0"/>
              <a:t>Requerimientos del cultivo (m3/ha</a:t>
            </a:r>
            <a:r>
              <a:rPr lang="es-CO" dirty="0" smtClean="0"/>
              <a:t>)</a:t>
            </a:r>
            <a:endParaRPr lang="es-CO" dirty="0"/>
          </a:p>
        </p:txBody>
      </p:sp>
      <p:sp>
        <p:nvSpPr>
          <p:cNvPr id="6" name="Flecha a la derecha con bandas 5"/>
          <p:cNvSpPr/>
          <p:nvPr/>
        </p:nvSpPr>
        <p:spPr>
          <a:xfrm>
            <a:off x="6078828" y="4198513"/>
            <a:ext cx="489397" cy="450760"/>
          </a:xfrm>
          <a:prstGeom prst="striped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angle 5"/>
          <p:cNvSpPr>
            <a:spLocks noChangeArrowheads="1"/>
          </p:cNvSpPr>
          <p:nvPr/>
        </p:nvSpPr>
        <p:spPr bwMode="auto">
          <a:xfrm>
            <a:off x="476250" y="6178680"/>
            <a:ext cx="46082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600" b="0" u="none" strike="noStrike" cap="none" normalizeH="0" baseline="0" dirty="0" smtClean="0">
                <a:ln>
                  <a:noFill/>
                </a:ln>
                <a:effectLst/>
                <a:latin typeface="Arial" panose="020B0604020202020204" pitchFamily="34" charset="0"/>
                <a:ea typeface="Calibri" panose="020F0502020204030204" pitchFamily="34" charset="0"/>
                <a:cs typeface="Arial" panose="020B0604020202020204" pitchFamily="34" charset="0"/>
              </a:rPr>
              <a:t>F</a:t>
            </a:r>
            <a:r>
              <a:rPr kumimoji="0" lang="es-CO" altLang="es-CO" sz="1600" b="0" u="none" strike="noStrike" cap="none" normalizeH="0" baseline="0" dirty="0" smtClean="0" bmk="">
                <a:ln>
                  <a:noFill/>
                </a:ln>
                <a:effectLst/>
                <a:latin typeface="Arial" panose="020B0604020202020204" pitchFamily="34" charset="0"/>
                <a:ea typeface="Calibri" panose="020F0502020204030204" pitchFamily="34" charset="0"/>
                <a:cs typeface="Arial" panose="020B0604020202020204" pitchFamily="34" charset="0"/>
              </a:rPr>
              <a:t>igura </a:t>
            </a:r>
            <a:r>
              <a:rPr lang="es-CO" altLang="es-CO" sz="1600" dirty="0" smtClean="0" bmk="_Toc524730097">
                <a:latin typeface="Arial" panose="020B0604020202020204" pitchFamily="34" charset="0"/>
                <a:ea typeface="Calibri" panose="020F0502020204030204" pitchFamily="34" charset="0"/>
                <a:cs typeface="Arial" panose="020B0604020202020204" pitchFamily="34" charset="0"/>
              </a:rPr>
              <a:t>6</a:t>
            </a:r>
            <a:r>
              <a:rPr kumimoji="0" lang="es-CO" altLang="es-CO" sz="1600" b="0" u="none" strike="noStrike" cap="none" normalizeH="0" baseline="0" dirty="0" smtClean="0" bmk="_Toc524730097">
                <a:ln>
                  <a:noFill/>
                </a:ln>
                <a:effectLst/>
                <a:latin typeface="Arial" panose="020B0604020202020204" pitchFamily="34" charset="0"/>
                <a:ea typeface="Calibri" panose="020F0502020204030204" pitchFamily="34" charset="0"/>
                <a:cs typeface="Arial" panose="020B0604020202020204" pitchFamily="34" charset="0"/>
              </a:rPr>
              <a:t>. </a:t>
            </a:r>
            <a:r>
              <a:rPr lang="es-CO" altLang="es-CO" sz="1600" dirty="0" smtClean="0" bmk="_Toc524730097">
                <a:latin typeface="Arial" panose="020B0604020202020204" pitchFamily="34" charset="0"/>
                <a:ea typeface="Calibri" panose="020F0502020204030204" pitchFamily="34" charset="0"/>
                <a:cs typeface="Arial" panose="020B0604020202020204" pitchFamily="34" charset="0"/>
              </a:rPr>
              <a:t>Interfaz del software </a:t>
            </a:r>
            <a:r>
              <a:rPr lang="es-CO" altLang="es-CO" sz="1600" dirty="0" err="1" smtClean="0" bmk="_Toc524730097">
                <a:latin typeface="Arial" panose="020B0604020202020204" pitchFamily="34" charset="0"/>
                <a:ea typeface="Calibri" panose="020F0502020204030204" pitchFamily="34" charset="0"/>
                <a:cs typeface="Arial" panose="020B0604020202020204" pitchFamily="34" charset="0"/>
              </a:rPr>
              <a:t>Cropwat</a:t>
            </a:r>
            <a:r>
              <a:rPr lang="es-CO" altLang="es-CO" sz="1600" dirty="0" smtClean="0" bmk="_Toc524730097">
                <a:latin typeface="Arial" panose="020B0604020202020204" pitchFamily="34" charset="0"/>
                <a:ea typeface="Calibri" panose="020F0502020204030204" pitchFamily="34" charset="0"/>
                <a:cs typeface="Arial" panose="020B0604020202020204" pitchFamily="34" charset="0"/>
              </a:rPr>
              <a:t> 8.0</a:t>
            </a:r>
            <a:endParaRPr kumimoji="0" lang="es-CO" altLang="es-CO" sz="1600" b="0" u="none" strike="noStrike" cap="none" normalizeH="0" baseline="0" dirty="0" smtClean="0">
              <a:ln>
                <a:noFill/>
              </a:ln>
              <a:effectLst/>
              <a:latin typeface="Arial" panose="020B0604020202020204" pitchFamily="34" charset="0"/>
            </a:endParaRPr>
          </a:p>
        </p:txBody>
      </p:sp>
    </p:spTree>
    <p:extLst>
      <p:ext uri="{BB962C8B-B14F-4D97-AF65-F5344CB8AC3E}">
        <p14:creationId xmlns:p14="http://schemas.microsoft.com/office/powerpoint/2010/main" val="28242430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2273643"/>
            <a:ext cx="7886700" cy="4291914"/>
          </a:xfrm>
        </p:spPr>
        <p:txBody>
          <a:bodyPr>
            <a:normAutofit/>
          </a:bodyPr>
          <a:lstStyle/>
          <a:p>
            <a:pPr algn="just"/>
            <a:endParaRPr lang="es-CO" sz="2400" dirty="0"/>
          </a:p>
          <a:p>
            <a:endParaRPr lang="es-CO" sz="2400" dirty="0"/>
          </a:p>
        </p:txBody>
      </p:sp>
      <p:sp>
        <p:nvSpPr>
          <p:cNvPr id="7" name="Marcador de contenido 2"/>
          <p:cNvSpPr txBox="1">
            <a:spLocks/>
          </p:cNvSpPr>
          <p:nvPr/>
        </p:nvSpPr>
        <p:spPr>
          <a:xfrm>
            <a:off x="781050" y="2995887"/>
            <a:ext cx="7886700" cy="42919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endParaRPr lang="es-CO" sz="2400" dirty="0"/>
          </a:p>
        </p:txBody>
      </p:sp>
      <mc:AlternateContent xmlns:mc="http://schemas.openxmlformats.org/markup-compatibility/2006" xmlns:a14="http://schemas.microsoft.com/office/drawing/2010/main">
        <mc:Choice Requires="a14">
          <p:sp>
            <p:nvSpPr>
              <p:cNvPr id="4" name="Rectángulo 3"/>
              <p:cNvSpPr/>
              <p:nvPr/>
            </p:nvSpPr>
            <p:spPr>
              <a:xfrm>
                <a:off x="781050" y="2995887"/>
                <a:ext cx="8144009" cy="2369880"/>
              </a:xfrm>
              <a:prstGeom prst="rect">
                <a:avLst/>
              </a:prstGeom>
            </p:spPr>
            <p:txBody>
              <a:bodyPr wrap="square">
                <a:spAutoFit/>
              </a:bodyPr>
              <a:lstStyle/>
              <a:p>
                <a:pPr marL="457200" indent="-457200">
                  <a:buFont typeface="Arial" panose="020B0604020202020204" pitchFamily="34" charset="0"/>
                  <a:buChar char="•"/>
                </a:pPr>
                <a14:m>
                  <m:oMath xmlns:m="http://schemas.openxmlformats.org/officeDocument/2006/math">
                    <m:r>
                      <a:rPr lang="es-CO" sz="2800" i="1" smtClean="0">
                        <a:latin typeface="Cambria Math" panose="02040503050406030204" pitchFamily="18" charset="0"/>
                      </a:rPr>
                      <m:t>𝐻𝐻</m:t>
                    </m:r>
                    <m:r>
                      <a:rPr lang="es-CO" sz="2800" i="1">
                        <a:latin typeface="Cambria Math" panose="02040503050406030204" pitchFamily="18" charset="0"/>
                      </a:rPr>
                      <m:t> </m:t>
                    </m:r>
                    <m:r>
                      <a:rPr lang="es-CO" sz="2800" i="1">
                        <a:latin typeface="Cambria Math" panose="02040503050406030204" pitchFamily="18" charset="0"/>
                      </a:rPr>
                      <m:t>𝑎𝑧𝑢𝑙</m:t>
                    </m:r>
                  </m:oMath>
                </a14:m>
                <a:endParaRPr lang="es-CO" sz="2800" i="1" dirty="0"/>
              </a:p>
              <a:p>
                <a:pPr marL="457200" indent="-457200">
                  <a:buFont typeface="Arial" panose="020B0604020202020204" pitchFamily="34" charset="0"/>
                  <a:buChar char="•"/>
                </a:pPr>
                <a14:m>
                  <m:oMath xmlns:m="http://schemas.openxmlformats.org/officeDocument/2006/math">
                    <m:r>
                      <a:rPr lang="es-CO" sz="2800" i="1">
                        <a:latin typeface="Cambria Math" panose="02040503050406030204" pitchFamily="18" charset="0"/>
                      </a:rPr>
                      <m:t>𝐻𝐻</m:t>
                    </m:r>
                    <m:r>
                      <a:rPr lang="es-CO" sz="2800" b="0" i="1" smtClean="0">
                        <a:latin typeface="Cambria Math" panose="02040503050406030204" pitchFamily="18" charset="0"/>
                      </a:rPr>
                      <m:t> </m:t>
                    </m:r>
                    <m:r>
                      <a:rPr lang="es-CO" sz="2800" i="1">
                        <a:latin typeface="Cambria Math" panose="02040503050406030204" pitchFamily="18" charset="0"/>
                      </a:rPr>
                      <m:t>𝑣𝑒𝑟𝑑</m:t>
                    </m:r>
                    <m:r>
                      <a:rPr lang="es-CO" sz="2800" b="0" i="1" smtClean="0">
                        <a:latin typeface="Cambria Math" panose="02040503050406030204" pitchFamily="18" charset="0"/>
                      </a:rPr>
                      <m:t>𝑒</m:t>
                    </m:r>
                  </m:oMath>
                </a14:m>
                <a:endParaRPr lang="es-CO" sz="2800" b="0" i="1" dirty="0"/>
              </a:p>
              <a:p>
                <a:pPr marL="457200" indent="-457200">
                  <a:buFont typeface="Arial" panose="020B0604020202020204" pitchFamily="34" charset="0"/>
                  <a:buChar char="•"/>
                </a:pPr>
                <a14:m>
                  <m:oMath xmlns:m="http://schemas.openxmlformats.org/officeDocument/2006/math">
                    <m:r>
                      <a:rPr lang="es-CO" sz="2800" i="1">
                        <a:latin typeface="Cambria Math" panose="02040503050406030204" pitchFamily="18" charset="0"/>
                      </a:rPr>
                      <m:t> </m:t>
                    </m:r>
                    <m:r>
                      <a:rPr lang="es-CO" sz="2800" i="1">
                        <a:latin typeface="Cambria Math" panose="02040503050406030204" pitchFamily="18" charset="0"/>
                      </a:rPr>
                      <m:t>𝐻𝐻</m:t>
                    </m:r>
                    <m:r>
                      <a:rPr lang="es-CO" sz="2800" b="0" i="1" smtClean="0">
                        <a:latin typeface="Cambria Math" panose="02040503050406030204" pitchFamily="18" charset="0"/>
                      </a:rPr>
                      <m:t> </m:t>
                    </m:r>
                    <m:r>
                      <a:rPr lang="es-CO" sz="2800" i="1">
                        <a:latin typeface="Cambria Math" panose="02040503050406030204" pitchFamily="18" charset="0"/>
                      </a:rPr>
                      <m:t>𝑔𝑟𝑖𝑠</m:t>
                    </m:r>
                  </m:oMath>
                </a14:m>
                <a:endParaRPr lang="es-CO" sz="2800" i="1" dirty="0"/>
              </a:p>
              <a:p>
                <a:endParaRPr lang="es-CO" sz="2800" i="1" dirty="0"/>
              </a:p>
              <a:p>
                <a:pPr/>
                <a14:m>
                  <m:oMathPara xmlns:m="http://schemas.openxmlformats.org/officeDocument/2006/math">
                    <m:oMathParaPr>
                      <m:jc m:val="centerGroup"/>
                    </m:oMathParaPr>
                    <m:oMath xmlns:m="http://schemas.openxmlformats.org/officeDocument/2006/math">
                      <m:r>
                        <a:rPr lang="es-CO" sz="3600" i="1" smtClean="0">
                          <a:latin typeface="Cambria Math" panose="02040503050406030204" pitchFamily="18" charset="0"/>
                        </a:rPr>
                        <m:t>𝐻𝐻</m:t>
                      </m:r>
                      <m:r>
                        <a:rPr lang="es-CO" sz="3600" i="1">
                          <a:latin typeface="Cambria Math" panose="02040503050406030204" pitchFamily="18" charset="0"/>
                        </a:rPr>
                        <m:t> </m:t>
                      </m:r>
                      <m:r>
                        <a:rPr lang="es-CO" sz="3600" i="1" smtClean="0">
                          <a:latin typeface="Cambria Math" panose="02040503050406030204" pitchFamily="18" charset="0"/>
                        </a:rPr>
                        <m:t>=</m:t>
                      </m:r>
                      <m:r>
                        <a:rPr lang="es-CO" sz="3600" i="1">
                          <a:latin typeface="Cambria Math" panose="02040503050406030204" pitchFamily="18" charset="0"/>
                        </a:rPr>
                        <m:t>𝐻𝐻</m:t>
                      </m:r>
                      <m:r>
                        <a:rPr lang="es-CO" sz="3600" i="1">
                          <a:latin typeface="Cambria Math" panose="02040503050406030204" pitchFamily="18" charset="0"/>
                        </a:rPr>
                        <m:t> </m:t>
                      </m:r>
                      <m:r>
                        <a:rPr lang="es-CO" sz="3600" i="1">
                          <a:latin typeface="Cambria Math" panose="02040503050406030204" pitchFamily="18" charset="0"/>
                        </a:rPr>
                        <m:t>𝑎𝑧𝑢𝑙</m:t>
                      </m:r>
                      <m:r>
                        <a:rPr lang="es-CO" sz="3600" i="1">
                          <a:latin typeface="Cambria Math" panose="02040503050406030204" pitchFamily="18" charset="0"/>
                        </a:rPr>
                        <m:t>+</m:t>
                      </m:r>
                      <m:r>
                        <a:rPr lang="es-CO" sz="3600" i="1">
                          <a:latin typeface="Cambria Math" panose="02040503050406030204" pitchFamily="18" charset="0"/>
                        </a:rPr>
                        <m:t>𝐻𝐻</m:t>
                      </m:r>
                      <m:r>
                        <a:rPr lang="es-CO" sz="3600" i="1">
                          <a:latin typeface="Cambria Math" panose="02040503050406030204" pitchFamily="18" charset="0"/>
                        </a:rPr>
                        <m:t> </m:t>
                      </m:r>
                      <m:r>
                        <a:rPr lang="es-CO" sz="3600" i="1">
                          <a:latin typeface="Cambria Math" panose="02040503050406030204" pitchFamily="18" charset="0"/>
                        </a:rPr>
                        <m:t>𝑣𝑒𝑟𝑑𝑒</m:t>
                      </m:r>
                      <m:r>
                        <a:rPr lang="es-CO" sz="3600" i="1">
                          <a:latin typeface="Cambria Math" panose="02040503050406030204" pitchFamily="18" charset="0"/>
                        </a:rPr>
                        <m:t>+ </m:t>
                      </m:r>
                      <m:r>
                        <a:rPr lang="es-CO" sz="3600" i="1">
                          <a:latin typeface="Cambria Math" panose="02040503050406030204" pitchFamily="18" charset="0"/>
                        </a:rPr>
                        <m:t>𝐻𝐻</m:t>
                      </m:r>
                      <m:r>
                        <a:rPr lang="es-CO" sz="3600" i="1">
                          <a:latin typeface="Cambria Math" panose="02040503050406030204" pitchFamily="18" charset="0"/>
                        </a:rPr>
                        <m:t> </m:t>
                      </m:r>
                      <m:r>
                        <a:rPr lang="es-CO" sz="3600" i="1">
                          <a:latin typeface="Cambria Math" panose="02040503050406030204" pitchFamily="18" charset="0"/>
                        </a:rPr>
                        <m:t>𝑔𝑟𝑖𝑠</m:t>
                      </m:r>
                      <m:r>
                        <a:rPr lang="es-CO" sz="3600" i="1">
                          <a:latin typeface="Cambria Math" panose="02040503050406030204" pitchFamily="18" charset="0"/>
                        </a:rPr>
                        <m:t> </m:t>
                      </m:r>
                    </m:oMath>
                  </m:oMathPara>
                </a14:m>
                <a:endParaRPr lang="es-CO" sz="3600" i="1" dirty="0"/>
              </a:p>
            </p:txBody>
          </p:sp>
        </mc:Choice>
        <mc:Fallback xmlns="">
          <p:sp>
            <p:nvSpPr>
              <p:cNvPr id="4" name="Rectángulo 3"/>
              <p:cNvSpPr>
                <a:spLocks noRot="1" noChangeAspect="1" noMove="1" noResize="1" noEditPoints="1" noAdjustHandles="1" noChangeArrowheads="1" noChangeShapeType="1" noTextEdit="1"/>
              </p:cNvSpPr>
              <p:nvPr/>
            </p:nvSpPr>
            <p:spPr>
              <a:xfrm>
                <a:off x="781050" y="2995887"/>
                <a:ext cx="8144009" cy="2369880"/>
              </a:xfrm>
              <a:prstGeom prst="rect">
                <a:avLst/>
              </a:prstGeom>
              <a:blipFill rotWithShape="0">
                <a:blip r:embed="rId2"/>
                <a:stretch>
                  <a:fillRect/>
                </a:stretch>
              </a:blipFill>
            </p:spPr>
            <p:txBody>
              <a:bodyPr/>
              <a:lstStyle/>
              <a:p>
                <a:r>
                  <a:rPr lang="es-CO">
                    <a:noFill/>
                  </a:rPr>
                  <a:t> </a:t>
                </a:r>
              </a:p>
            </p:txBody>
          </p:sp>
        </mc:Fallback>
      </mc:AlternateContent>
      <p:sp>
        <p:nvSpPr>
          <p:cNvPr id="5" name="Rectángulo 4"/>
          <p:cNvSpPr/>
          <p:nvPr/>
        </p:nvSpPr>
        <p:spPr>
          <a:xfrm>
            <a:off x="628650" y="1975111"/>
            <a:ext cx="7886700" cy="523220"/>
          </a:xfrm>
          <a:prstGeom prst="rect">
            <a:avLst/>
          </a:prstGeom>
        </p:spPr>
        <p:txBody>
          <a:bodyPr wrap="square">
            <a:spAutoFit/>
          </a:bodyPr>
          <a:lstStyle/>
          <a:p>
            <a:r>
              <a:rPr lang="es-CO" sz="2800" b="1" dirty="0" smtClean="0"/>
              <a:t>II. CÁLCULO </a:t>
            </a:r>
            <a:r>
              <a:rPr lang="es-CO" sz="2800" b="1" dirty="0"/>
              <a:t>DE LA HUELLA </a:t>
            </a:r>
            <a:r>
              <a:rPr lang="es-CO" sz="2800" b="1" dirty="0" smtClean="0"/>
              <a:t>HíDRICA</a:t>
            </a:r>
            <a:endParaRPr lang="es-ES" sz="2800" dirty="0"/>
          </a:p>
        </p:txBody>
      </p:sp>
      <p:sp>
        <p:nvSpPr>
          <p:cNvPr id="8" name="Título 1"/>
          <p:cNvSpPr txBox="1">
            <a:spLocks/>
          </p:cNvSpPr>
          <p:nvPr/>
        </p:nvSpPr>
        <p:spPr>
          <a:xfrm>
            <a:off x="628650" y="1005016"/>
            <a:ext cx="7886700" cy="10316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4000" b="1">
                <a:solidFill>
                  <a:schemeClr val="tx1">
                    <a:lumMod val="50000"/>
                    <a:lumOff val="50000"/>
                  </a:schemeClr>
                </a:solidFill>
              </a:rPr>
              <a:t>METODOLOGÍA</a:t>
            </a:r>
            <a:endParaRPr lang="es-CO" sz="4000" b="1" dirty="0">
              <a:solidFill>
                <a:schemeClr val="tx1">
                  <a:lumMod val="50000"/>
                  <a:lumOff val="50000"/>
                </a:schemeClr>
              </a:solidFill>
            </a:endParaRPr>
          </a:p>
        </p:txBody>
      </p:sp>
    </p:spTree>
    <p:extLst>
      <p:ext uri="{BB962C8B-B14F-4D97-AF65-F5344CB8AC3E}">
        <p14:creationId xmlns:p14="http://schemas.microsoft.com/office/powerpoint/2010/main" val="19943025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1005016"/>
            <a:ext cx="7886700" cy="1031663"/>
          </a:xfrm>
        </p:spPr>
        <p:txBody>
          <a:bodyPr>
            <a:normAutofit/>
          </a:bodyPr>
          <a:lstStyle/>
          <a:p>
            <a:pPr algn="l"/>
            <a:r>
              <a:rPr lang="es-CO" sz="4000" b="1" dirty="0">
                <a:solidFill>
                  <a:schemeClr val="tx1">
                    <a:lumMod val="50000"/>
                    <a:lumOff val="50000"/>
                  </a:schemeClr>
                </a:solidFill>
              </a:rPr>
              <a:t>METODOLOGÍA</a:t>
            </a:r>
          </a:p>
        </p:txBody>
      </p:sp>
      <p:sp>
        <p:nvSpPr>
          <p:cNvPr id="3" name="Marcador de contenido 2"/>
          <p:cNvSpPr>
            <a:spLocks noGrp="1"/>
          </p:cNvSpPr>
          <p:nvPr>
            <p:ph idx="1"/>
          </p:nvPr>
        </p:nvSpPr>
        <p:spPr>
          <a:xfrm>
            <a:off x="628650" y="2273643"/>
            <a:ext cx="7886700" cy="4291914"/>
          </a:xfrm>
        </p:spPr>
        <p:txBody>
          <a:bodyPr>
            <a:normAutofit/>
          </a:bodyPr>
          <a:lstStyle/>
          <a:p>
            <a:pPr algn="just"/>
            <a:endParaRPr lang="es-CO" sz="2400" dirty="0"/>
          </a:p>
          <a:p>
            <a:endParaRPr lang="es-CO" sz="2400" dirty="0"/>
          </a:p>
        </p:txBody>
      </p:sp>
      <p:sp>
        <p:nvSpPr>
          <p:cNvPr id="7" name="Marcador de contenido 2"/>
          <p:cNvSpPr txBox="1">
            <a:spLocks/>
          </p:cNvSpPr>
          <p:nvPr/>
        </p:nvSpPr>
        <p:spPr>
          <a:xfrm>
            <a:off x="766982" y="2036679"/>
            <a:ext cx="7886700" cy="52511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b="1" cap="all" dirty="0" smtClean="0"/>
              <a:t>II. </a:t>
            </a:r>
            <a:r>
              <a:rPr lang="es-ES" b="1" cap="all" dirty="0"/>
              <a:t>Análisis de sostenibilidad ambiental </a:t>
            </a:r>
          </a:p>
          <a:p>
            <a:pPr marL="0" indent="0">
              <a:buNone/>
            </a:pPr>
            <a:endParaRPr lang="es-ES" b="1" dirty="0"/>
          </a:p>
          <a:p>
            <a:pPr marL="0" indent="0">
              <a:buNone/>
            </a:pPr>
            <a:r>
              <a:rPr lang="es-ES" dirty="0"/>
              <a:t>1. Análisis ambiental de la huella hídrica azul </a:t>
            </a:r>
            <a:endParaRPr lang="es-CO" dirty="0"/>
          </a:p>
          <a:p>
            <a:pPr marL="0" indent="0">
              <a:buNone/>
            </a:pPr>
            <a:endParaRPr lang="es-CO" b="1" dirty="0"/>
          </a:p>
        </p:txBody>
      </p:sp>
      <mc:AlternateContent xmlns:mc="http://schemas.openxmlformats.org/markup-compatibility/2006" xmlns:a14="http://schemas.microsoft.com/office/drawing/2010/main">
        <mc:Choice Requires="a14">
          <p:sp>
            <p:nvSpPr>
              <p:cNvPr id="5" name="Rectángulo 4"/>
              <p:cNvSpPr/>
              <p:nvPr/>
            </p:nvSpPr>
            <p:spPr>
              <a:xfrm>
                <a:off x="0" y="3936858"/>
                <a:ext cx="9178876"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CO" sz="2000" b="0" i="1" smtClean="0">
                          <a:latin typeface="Cambria Math" panose="02040503050406030204" pitchFamily="18" charset="0"/>
                        </a:rPr>
                        <m:t>𝑂𝑓𝑒𝑟𝑡𝑎</m:t>
                      </m:r>
                      <m:r>
                        <a:rPr lang="es-CO" sz="2000" i="0">
                          <a:latin typeface="Cambria Math" panose="02040503050406030204" pitchFamily="18" charset="0"/>
                        </a:rPr>
                        <m:t> </m:t>
                      </m:r>
                      <m:r>
                        <a:rPr lang="es-CO" sz="2000" i="1">
                          <a:latin typeface="Cambria Math" panose="02040503050406030204" pitchFamily="18" charset="0"/>
                        </a:rPr>
                        <m:t>𝑛𝑎𝑡</m:t>
                      </m:r>
                      <m:r>
                        <a:rPr lang="es-CO" sz="2000" b="0" i="0" smtClean="0">
                          <a:latin typeface="Cambria Math" panose="02040503050406030204" pitchFamily="18" charset="0"/>
                        </a:rPr>
                        <m:t>.</m:t>
                      </m:r>
                      <m:r>
                        <a:rPr lang="es-CO" sz="2000" i="0">
                          <a:latin typeface="Cambria Math" panose="02040503050406030204" pitchFamily="18" charset="0"/>
                        </a:rPr>
                        <m:t> </m:t>
                      </m:r>
                      <m:r>
                        <a:rPr lang="es-CO" sz="2000" i="1">
                          <a:latin typeface="Cambria Math" panose="02040503050406030204" pitchFamily="18" charset="0"/>
                        </a:rPr>
                        <m:t>𝑎𝑧𝑢𝑙</m:t>
                      </m:r>
                      <m:r>
                        <a:rPr lang="es-CO" sz="2000" i="0">
                          <a:latin typeface="Cambria Math" panose="02040503050406030204" pitchFamily="18" charset="0"/>
                        </a:rPr>
                        <m:t> </m:t>
                      </m:r>
                      <m:r>
                        <a:rPr lang="es-CO" sz="2000" i="1">
                          <a:latin typeface="Cambria Math" panose="02040503050406030204" pitchFamily="18" charset="0"/>
                        </a:rPr>
                        <m:t>𝑚𝑒𝑛𝑠𝑢𝑎𝑙</m:t>
                      </m:r>
                      <m:r>
                        <a:rPr lang="es-CO" sz="2000" i="0">
                          <a:latin typeface="Cambria Math" panose="02040503050406030204" pitchFamily="18" charset="0"/>
                        </a:rPr>
                        <m:t>=</m:t>
                      </m:r>
                      <m:r>
                        <a:rPr lang="es-CO" sz="2000" i="1">
                          <a:latin typeface="Cambria Math" panose="02040503050406030204" pitchFamily="18" charset="0"/>
                        </a:rPr>
                        <m:t>𝑂𝑓𝑒𝑟𝑡𝑎</m:t>
                      </m:r>
                      <m:r>
                        <a:rPr lang="es-CO" sz="2000" i="0">
                          <a:latin typeface="Cambria Math" panose="02040503050406030204" pitchFamily="18" charset="0"/>
                        </a:rPr>
                        <m:t> </m:t>
                      </m:r>
                      <m:r>
                        <a:rPr lang="es-CO" sz="2000" i="1">
                          <a:latin typeface="Cambria Math" panose="02040503050406030204" pitchFamily="18" charset="0"/>
                        </a:rPr>
                        <m:t>𝑛𝑎𝑡</m:t>
                      </m:r>
                      <m:r>
                        <a:rPr lang="es-CO" sz="2000" b="0" i="0" smtClean="0">
                          <a:latin typeface="Cambria Math" panose="02040503050406030204" pitchFamily="18" charset="0"/>
                        </a:rPr>
                        <m:t>.</m:t>
                      </m:r>
                      <m:r>
                        <a:rPr lang="es-CO" sz="2000" i="0">
                          <a:latin typeface="Cambria Math" panose="02040503050406030204" pitchFamily="18" charset="0"/>
                        </a:rPr>
                        <m:t> </m:t>
                      </m:r>
                      <m:r>
                        <a:rPr lang="es-CO" sz="2000" i="1">
                          <a:latin typeface="Cambria Math" panose="02040503050406030204" pitchFamily="18" charset="0"/>
                        </a:rPr>
                        <m:t>𝑚𝑒𝑛𝑠𝑢𝑎𝑙</m:t>
                      </m:r>
                      <m:r>
                        <a:rPr lang="es-CO" sz="2000" i="0">
                          <a:latin typeface="Cambria Math" panose="02040503050406030204" pitchFamily="18" charset="0"/>
                        </a:rPr>
                        <m:t>−</m:t>
                      </m:r>
                      <m:r>
                        <a:rPr lang="es-CO" sz="2000" i="1">
                          <a:latin typeface="Cambria Math" panose="02040503050406030204" pitchFamily="18" charset="0"/>
                        </a:rPr>
                        <m:t>𝐶𝑎𝑢𝑑𝑎𝑙</m:t>
                      </m:r>
                      <m:r>
                        <a:rPr lang="es-CO" sz="2000" i="0">
                          <a:latin typeface="Cambria Math" panose="02040503050406030204" pitchFamily="18" charset="0"/>
                        </a:rPr>
                        <m:t> </m:t>
                      </m:r>
                      <m:r>
                        <a:rPr lang="es-CO" sz="2000" i="1">
                          <a:latin typeface="Cambria Math" panose="02040503050406030204" pitchFamily="18" charset="0"/>
                        </a:rPr>
                        <m:t>𝐸𝑐𝑜𝑙</m:t>
                      </m:r>
                      <m:r>
                        <a:rPr lang="es-CO" sz="2000" i="0">
                          <a:latin typeface="Cambria Math" panose="02040503050406030204" pitchFamily="18" charset="0"/>
                        </a:rPr>
                        <m:t>ó</m:t>
                      </m:r>
                      <m:r>
                        <a:rPr lang="es-CO" sz="2000" i="1">
                          <a:latin typeface="Cambria Math" panose="02040503050406030204" pitchFamily="18" charset="0"/>
                        </a:rPr>
                        <m:t>𝑔𝑖𝑐𝑜</m:t>
                      </m:r>
                      <m:r>
                        <a:rPr lang="es-CO" sz="2000" i="0">
                          <a:latin typeface="Cambria Math" panose="02040503050406030204" pitchFamily="18" charset="0"/>
                        </a:rPr>
                        <m:t> </m:t>
                      </m:r>
                      <m:r>
                        <a:rPr lang="es-CO" sz="2000" i="1">
                          <a:latin typeface="Cambria Math" panose="02040503050406030204" pitchFamily="18" charset="0"/>
                        </a:rPr>
                        <m:t>𝑚𝑒𝑛𝑠𝑢𝑎𝑙</m:t>
                      </m:r>
                      <m:r>
                        <a:rPr lang="es-CO" sz="2000" i="0">
                          <a:latin typeface="Cambria Math" panose="02040503050406030204" pitchFamily="18" charset="0"/>
                        </a:rPr>
                        <m:t> </m:t>
                      </m:r>
                    </m:oMath>
                  </m:oMathPara>
                </a14:m>
                <a:endParaRPr lang="es-CO" sz="2000" dirty="0"/>
              </a:p>
            </p:txBody>
          </p:sp>
        </mc:Choice>
        <mc:Fallback xmlns="">
          <p:sp>
            <p:nvSpPr>
              <p:cNvPr id="5" name="Rectángulo 4"/>
              <p:cNvSpPr>
                <a:spLocks noRot="1" noChangeAspect="1" noMove="1" noResize="1" noEditPoints="1" noAdjustHandles="1" noChangeArrowheads="1" noChangeShapeType="1" noTextEdit="1"/>
              </p:cNvSpPr>
              <p:nvPr/>
            </p:nvSpPr>
            <p:spPr>
              <a:xfrm>
                <a:off x="0" y="3936858"/>
                <a:ext cx="9178876" cy="400110"/>
              </a:xfrm>
              <a:prstGeom prst="rect">
                <a:avLst/>
              </a:prstGeom>
              <a:blipFill>
                <a:blip r:embed="rId2"/>
                <a:stretch>
                  <a:fillRect b="-15385"/>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140677" y="5115305"/>
                <a:ext cx="9537895" cy="671915"/>
              </a:xfrm>
              <a:prstGeom prst="rect">
                <a:avLst/>
              </a:prstGeom>
            </p:spPr>
            <p:txBody>
              <a:bodyPr wrap="square">
                <a:spAutoFit/>
              </a:bodyPr>
              <a:lstStyle/>
              <a:p>
                <a:pPr algn="ctr"/>
                <a:r>
                  <a:rPr lang="es-CO" sz="2400" i="1" dirty="0"/>
                  <a:t>Escasez</a:t>
                </a:r>
                <a14:m>
                  <m:oMath xmlns:m="http://schemas.openxmlformats.org/officeDocument/2006/math">
                    <m:r>
                      <a:rPr lang="es-CO" sz="2400" i="0">
                        <a:latin typeface="Cambria Math" panose="02040503050406030204" pitchFamily="18" charset="0"/>
                      </a:rPr>
                      <m:t> </m:t>
                    </m:r>
                    <m:r>
                      <a:rPr lang="es-CO" sz="2400" i="1">
                        <a:latin typeface="Cambria Math" panose="02040503050406030204" pitchFamily="18" charset="0"/>
                      </a:rPr>
                      <m:t>𝑎𝑧𝑢𝑙</m:t>
                    </m:r>
                    <m:r>
                      <a:rPr lang="es-CO" sz="2400" i="0">
                        <a:latin typeface="Cambria Math" panose="02040503050406030204" pitchFamily="18" charset="0"/>
                      </a:rPr>
                      <m:t> </m:t>
                    </m:r>
                    <m:r>
                      <a:rPr lang="es-CO" sz="2400" i="1">
                        <a:latin typeface="Cambria Math" panose="02040503050406030204" pitchFamily="18" charset="0"/>
                      </a:rPr>
                      <m:t>𝑚𝑒𝑛𝑠𝑢𝑎𝑙</m:t>
                    </m:r>
                    <m:r>
                      <a:rPr lang="es-CO" sz="2400" i="0">
                        <a:latin typeface="Cambria Math" panose="02040503050406030204" pitchFamily="18" charset="0"/>
                      </a:rPr>
                      <m:t>=</m:t>
                    </m:r>
                    <m:f>
                      <m:fPr>
                        <m:ctrlPr>
                          <a:rPr lang="es-CO" sz="2400" i="1">
                            <a:latin typeface="Cambria Math" panose="02040503050406030204" pitchFamily="18" charset="0"/>
                          </a:rPr>
                        </m:ctrlPr>
                      </m:fPr>
                      <m:num>
                        <m:r>
                          <a:rPr lang="es-CO" sz="2400" i="1">
                            <a:latin typeface="Cambria Math" panose="02040503050406030204" pitchFamily="18" charset="0"/>
                          </a:rPr>
                          <m:t>𝛴</m:t>
                        </m:r>
                        <m:r>
                          <a:rPr lang="es-CO" sz="2400" i="1">
                            <a:latin typeface="Cambria Math" panose="02040503050406030204" pitchFamily="18" charset="0"/>
                          </a:rPr>
                          <m:t> </m:t>
                        </m:r>
                        <m:r>
                          <a:rPr lang="es-CO" sz="2400" i="1">
                            <a:latin typeface="Cambria Math" panose="02040503050406030204" pitchFamily="18" charset="0"/>
                          </a:rPr>
                          <m:t>𝐻𝐻</m:t>
                        </m:r>
                        <m:r>
                          <a:rPr lang="es-CO" sz="2400" i="1">
                            <a:latin typeface="Cambria Math" panose="02040503050406030204" pitchFamily="18" charset="0"/>
                          </a:rPr>
                          <m:t> </m:t>
                        </m:r>
                        <m:r>
                          <a:rPr lang="es-CO" sz="2400" i="1">
                            <a:latin typeface="Cambria Math" panose="02040503050406030204" pitchFamily="18" charset="0"/>
                          </a:rPr>
                          <m:t>𝑎𝑧𝑢𝑙</m:t>
                        </m:r>
                        <m:r>
                          <a:rPr lang="es-CO" sz="2400" i="1">
                            <a:latin typeface="Cambria Math" panose="02040503050406030204" pitchFamily="18" charset="0"/>
                          </a:rPr>
                          <m:t> </m:t>
                        </m:r>
                        <m:r>
                          <a:rPr lang="es-CO" sz="2400" i="1">
                            <a:latin typeface="Cambria Math" panose="02040503050406030204" pitchFamily="18" charset="0"/>
                          </a:rPr>
                          <m:t>𝑚𝑒𝑛𝑠𝑢𝑎𝑙</m:t>
                        </m:r>
                      </m:num>
                      <m:den>
                        <m:d>
                          <m:dPr>
                            <m:begChr m:val=""/>
                            <m:ctrlPr>
                              <a:rPr lang="es-CO" sz="2400" i="1">
                                <a:latin typeface="Cambria Math" panose="02040503050406030204" pitchFamily="18" charset="0"/>
                              </a:rPr>
                            </m:ctrlPr>
                          </m:dPr>
                          <m:e>
                            <m:r>
                              <a:rPr lang="es-CO" sz="2400" b="0" i="1" smtClean="0">
                                <a:latin typeface="Cambria Math" panose="02040503050406030204" pitchFamily="18" charset="0"/>
                              </a:rPr>
                              <m:t>𝑂𝑓𝑒𝑟𝑡𝑎</m:t>
                            </m:r>
                            <m:r>
                              <a:rPr lang="es-CO" sz="2400" i="1">
                                <a:latin typeface="Cambria Math" panose="02040503050406030204" pitchFamily="18" charset="0"/>
                              </a:rPr>
                              <m:t> </m:t>
                            </m:r>
                            <m:r>
                              <a:rPr lang="es-CO" sz="2400" i="1">
                                <a:latin typeface="Cambria Math" panose="02040503050406030204" pitchFamily="18" charset="0"/>
                              </a:rPr>
                              <m:t>𝑛𝑎𝑡𝑢𝑟𝑎𝑙</m:t>
                            </m:r>
                            <m:r>
                              <a:rPr lang="es-CO" sz="2400" i="1">
                                <a:latin typeface="Cambria Math" panose="02040503050406030204" pitchFamily="18" charset="0"/>
                              </a:rPr>
                              <m:t> </m:t>
                            </m:r>
                            <m:r>
                              <a:rPr lang="es-CO" sz="2400" i="1">
                                <a:latin typeface="Cambria Math" panose="02040503050406030204" pitchFamily="18" charset="0"/>
                              </a:rPr>
                              <m:t>𝑦</m:t>
                            </m:r>
                            <m:r>
                              <a:rPr lang="es-CO" sz="2400" i="1">
                                <a:latin typeface="Cambria Math" panose="02040503050406030204" pitchFamily="18" charset="0"/>
                              </a:rPr>
                              <m:t> </m:t>
                            </m:r>
                            <m:r>
                              <a:rPr lang="es-CO" sz="2400" i="1">
                                <a:latin typeface="Cambria Math" panose="02040503050406030204" pitchFamily="18" charset="0"/>
                              </a:rPr>
                              <m:t>𝑟𝑒𝑔𝑢𝑙𝑎𝑑𝑎</m:t>
                            </m:r>
                            <m:r>
                              <a:rPr lang="es-CO" sz="2400" i="1">
                                <a:latin typeface="Cambria Math" panose="02040503050406030204" pitchFamily="18" charset="0"/>
                              </a:rPr>
                              <m:t> (</m:t>
                            </m:r>
                            <m:r>
                              <a:rPr lang="es-CO" sz="2400" i="1">
                                <a:latin typeface="Cambria Math" panose="02040503050406030204" pitchFamily="18" charset="0"/>
                              </a:rPr>
                              <m:t>𝑎𝑧𝑢𝑙</m:t>
                            </m:r>
                            <m:r>
                              <a:rPr lang="es-CO" sz="2400" i="1">
                                <a:latin typeface="Cambria Math" panose="02040503050406030204" pitchFamily="18" charset="0"/>
                              </a:rPr>
                              <m:t> </m:t>
                            </m:r>
                            <m:r>
                              <a:rPr lang="es-CO" sz="2400" i="1">
                                <a:latin typeface="Cambria Math" panose="02040503050406030204" pitchFamily="18" charset="0"/>
                              </a:rPr>
                              <m:t>𝑚𝑒𝑛𝑠𝑢𝑎𝑙</m:t>
                            </m:r>
                          </m:e>
                        </m:d>
                      </m:den>
                    </m:f>
                    <m:r>
                      <a:rPr lang="es-CO" sz="2400" i="0">
                        <a:latin typeface="Cambria Math" panose="02040503050406030204" pitchFamily="18" charset="0"/>
                      </a:rPr>
                      <m:t> </m:t>
                    </m:r>
                  </m:oMath>
                </a14:m>
                <a:endParaRPr lang="es-CO" dirty="0"/>
              </a:p>
            </p:txBody>
          </p:sp>
        </mc:Choice>
        <mc:Fallback xmlns="">
          <p:sp>
            <p:nvSpPr>
              <p:cNvPr id="6" name="Rectángulo 5"/>
              <p:cNvSpPr>
                <a:spLocks noRot="1" noChangeAspect="1" noMove="1" noResize="1" noEditPoints="1" noAdjustHandles="1" noChangeArrowheads="1" noChangeShapeType="1" noTextEdit="1"/>
              </p:cNvSpPr>
              <p:nvPr/>
            </p:nvSpPr>
            <p:spPr>
              <a:xfrm>
                <a:off x="140677" y="5115305"/>
                <a:ext cx="9537895" cy="671915"/>
              </a:xfrm>
              <a:prstGeom prst="rect">
                <a:avLst/>
              </a:prstGeom>
              <a:blipFill>
                <a:blip r:embed="rId3"/>
                <a:stretch>
                  <a:fillRect b="-1818"/>
                </a:stretch>
              </a:blipFill>
            </p:spPr>
            <p:txBody>
              <a:bodyPr/>
              <a:lstStyle/>
              <a:p>
                <a:r>
                  <a:rPr lang="es-CO">
                    <a:noFill/>
                  </a:rPr>
                  <a:t> </a:t>
                </a:r>
              </a:p>
            </p:txBody>
          </p:sp>
        </mc:Fallback>
      </mc:AlternateContent>
    </p:spTree>
    <p:extLst>
      <p:ext uri="{BB962C8B-B14F-4D97-AF65-F5344CB8AC3E}">
        <p14:creationId xmlns:p14="http://schemas.microsoft.com/office/powerpoint/2010/main" val="39310446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99246" y="2273643"/>
            <a:ext cx="7886700" cy="4291914"/>
          </a:xfrm>
        </p:spPr>
        <p:txBody>
          <a:bodyPr>
            <a:normAutofit/>
          </a:bodyPr>
          <a:lstStyle/>
          <a:p>
            <a:pPr algn="just"/>
            <a:endParaRPr lang="es-CO" sz="2400" dirty="0"/>
          </a:p>
          <a:p>
            <a:endParaRPr lang="es-CO" sz="2400" dirty="0"/>
          </a:p>
        </p:txBody>
      </p:sp>
      <p:sp>
        <p:nvSpPr>
          <p:cNvPr id="7" name="Marcador de contenido 2"/>
          <p:cNvSpPr txBox="1">
            <a:spLocks/>
          </p:cNvSpPr>
          <p:nvPr/>
        </p:nvSpPr>
        <p:spPr>
          <a:xfrm>
            <a:off x="781050" y="2036679"/>
            <a:ext cx="7886700" cy="52511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b="1" cap="all" dirty="0" smtClean="0"/>
              <a:t>III. </a:t>
            </a:r>
            <a:r>
              <a:rPr lang="es-ES" b="1" cap="all" dirty="0"/>
              <a:t>Planteamiento de </a:t>
            </a:r>
            <a:r>
              <a:rPr lang="es-ES" b="1" cap="all" dirty="0" smtClean="0"/>
              <a:t>escenarios</a:t>
            </a:r>
          </a:p>
          <a:p>
            <a:pPr marL="0" indent="0">
              <a:buNone/>
            </a:pPr>
            <a:endParaRPr lang="es-ES" b="1" cap="all" dirty="0"/>
          </a:p>
          <a:p>
            <a:pPr marL="0" indent="0" algn="just">
              <a:buNone/>
            </a:pPr>
            <a:r>
              <a:rPr lang="es-ES" dirty="0" smtClean="0"/>
              <a:t>Se plantearon escenarios </a:t>
            </a:r>
            <a:r>
              <a:rPr lang="es-ES" dirty="0"/>
              <a:t>para </a:t>
            </a:r>
            <a:r>
              <a:rPr lang="es-ES" dirty="0" smtClean="0"/>
              <a:t>analizar el cambio en la sostenibilidad y en la huella hídrica considerando cambios en las extensiones de los cultivos dentro de la zona de estudio. De esta manera, se busca plantear alternativas para mejorar la gestión del agua en la zona alta de la cuenca de la Quebrada La Angula.</a:t>
            </a:r>
          </a:p>
          <a:p>
            <a:pPr marL="0" indent="0" algn="just">
              <a:buNone/>
            </a:pPr>
            <a:endParaRPr lang="es-ES" dirty="0"/>
          </a:p>
          <a:p>
            <a:pPr marL="0" indent="0">
              <a:buNone/>
            </a:pPr>
            <a:endParaRPr lang="es-CO" b="1" dirty="0"/>
          </a:p>
        </p:txBody>
      </p:sp>
      <p:sp>
        <p:nvSpPr>
          <p:cNvPr id="9" name="Título 1"/>
          <p:cNvSpPr>
            <a:spLocks noGrp="1"/>
          </p:cNvSpPr>
          <p:nvPr>
            <p:ph type="title"/>
          </p:nvPr>
        </p:nvSpPr>
        <p:spPr>
          <a:xfrm>
            <a:off x="628650" y="1005016"/>
            <a:ext cx="7886700" cy="1031663"/>
          </a:xfrm>
        </p:spPr>
        <p:txBody>
          <a:bodyPr>
            <a:normAutofit/>
          </a:bodyPr>
          <a:lstStyle/>
          <a:p>
            <a:pPr algn="l"/>
            <a:r>
              <a:rPr lang="es-CO" sz="4000" b="1" dirty="0">
                <a:solidFill>
                  <a:schemeClr val="tx1">
                    <a:lumMod val="50000"/>
                    <a:lumOff val="50000"/>
                  </a:schemeClr>
                </a:solidFill>
              </a:rPr>
              <a:t>METODOLOGÍA</a:t>
            </a:r>
          </a:p>
        </p:txBody>
      </p:sp>
    </p:spTree>
    <p:extLst>
      <p:ext uri="{BB962C8B-B14F-4D97-AF65-F5344CB8AC3E}">
        <p14:creationId xmlns:p14="http://schemas.microsoft.com/office/powerpoint/2010/main" val="20661038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08802" y="1310744"/>
            <a:ext cx="8326395" cy="830997"/>
          </a:xfrm>
          <a:prstGeom prst="rect">
            <a:avLst/>
          </a:prstGeom>
        </p:spPr>
        <p:txBody>
          <a:bodyPr wrap="square">
            <a:spAutoFit/>
          </a:bodyPr>
          <a:lstStyle/>
          <a:p>
            <a:pPr marL="571500" indent="-571500">
              <a:buAutoNum type="romanUcPeriod"/>
            </a:pPr>
            <a:r>
              <a:rPr lang="es-CO" sz="2400" b="1" dirty="0"/>
              <a:t>IMPLEMENTACION DEL SISTEMA DE INFORMACIÓN </a:t>
            </a:r>
            <a:r>
              <a:rPr lang="es-CO" sz="2400" b="1" dirty="0" smtClean="0"/>
              <a:t>GEOGRÁFICO</a:t>
            </a:r>
            <a:endParaRPr lang="es-ES" sz="2400" b="1" cap="all" dirty="0"/>
          </a:p>
        </p:txBody>
      </p:sp>
      <p:sp>
        <p:nvSpPr>
          <p:cNvPr id="9" name="Título 1"/>
          <p:cNvSpPr txBox="1">
            <a:spLocks/>
          </p:cNvSpPr>
          <p:nvPr/>
        </p:nvSpPr>
        <p:spPr>
          <a:xfrm>
            <a:off x="628650" y="671206"/>
            <a:ext cx="7886700" cy="10316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4000" b="1" dirty="0" smtClean="0">
                <a:solidFill>
                  <a:schemeClr val="tx1">
                    <a:lumMod val="50000"/>
                    <a:lumOff val="50000"/>
                  </a:schemeClr>
                </a:solidFill>
              </a:rPr>
              <a:t>RESULTADOS</a:t>
            </a:r>
            <a:endParaRPr lang="es-CO" sz="4000" b="1" dirty="0">
              <a:solidFill>
                <a:schemeClr val="tx1">
                  <a:lumMod val="50000"/>
                  <a:lumOff val="50000"/>
                </a:schemeClr>
              </a:solidFill>
            </a:endParaRPr>
          </a:p>
        </p:txBody>
      </p:sp>
      <p:pic>
        <p:nvPicPr>
          <p:cNvPr id="10" name="Imagen 9" descr="F:\Fotografías aereas\piñita\DJI_019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532" y="2257847"/>
            <a:ext cx="3460046" cy="2971263"/>
          </a:xfrm>
          <a:prstGeom prst="rect">
            <a:avLst/>
          </a:prstGeom>
          <a:ln w="9525" cap="sq">
            <a:solidFill>
              <a:srgbClr val="000000"/>
            </a:solidFill>
            <a:miter lim="800000"/>
          </a:ln>
          <a:effectLst>
            <a:outerShdw blurRad="57150" dist="50800" dir="2700000" algn="tl" rotWithShape="0">
              <a:srgbClr val="000000">
                <a:alpha val="40000"/>
              </a:srgbClr>
            </a:outerShdw>
          </a:effectLst>
        </p:spPr>
      </p:pic>
      <p:pic>
        <p:nvPicPr>
          <p:cNvPr id="11" name="Imagen 10" descr="F:\Fotografías aereas\limita\DJI_011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0527" y="2257847"/>
            <a:ext cx="3477887" cy="2971263"/>
          </a:xfrm>
          <a:prstGeom prst="rect">
            <a:avLst/>
          </a:prstGeom>
          <a:ln w="9525" cap="sq">
            <a:solidFill>
              <a:srgbClr val="000000"/>
            </a:solidFill>
            <a:miter lim="800000"/>
          </a:ln>
          <a:effectLst>
            <a:outerShdw blurRad="57150" dist="50800" dir="2700000" algn="tl" rotWithShape="0">
              <a:srgbClr val="000000">
                <a:alpha val="40000"/>
              </a:srgbClr>
            </a:outerShdw>
          </a:effectLst>
        </p:spPr>
      </p:pic>
      <p:sp>
        <p:nvSpPr>
          <p:cNvPr id="5" name="Rectangle 3"/>
          <p:cNvSpPr>
            <a:spLocks noChangeArrowheads="1"/>
          </p:cNvSpPr>
          <p:nvPr/>
        </p:nvSpPr>
        <p:spPr bwMode="auto">
          <a:xfrm>
            <a:off x="1085850" y="1194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anose="020B0604020202020204" pitchFamily="34" charset="0"/>
            </a:endParaRPr>
          </a:p>
        </p:txBody>
      </p:sp>
      <p:sp>
        <p:nvSpPr>
          <p:cNvPr id="12" name="Rectangle 4"/>
          <p:cNvSpPr>
            <a:spLocks noChangeArrowheads="1"/>
          </p:cNvSpPr>
          <p:nvPr/>
        </p:nvSpPr>
        <p:spPr bwMode="auto">
          <a:xfrm>
            <a:off x="5984245" y="3559383"/>
            <a:ext cx="26161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s-CO" altLang="es-CO" sz="1800" b="0" i="0" u="none" strike="noStrike" cap="none" normalizeH="0" baseline="0" dirty="0" smtClean="0">
              <a:ln>
                <a:noFill/>
              </a:ln>
              <a:solidFill>
                <a:schemeClr val="tx1"/>
              </a:solidFill>
              <a:effectLst/>
              <a:latin typeface="Arial" panose="020B0604020202020204" pitchFamily="34" charset="0"/>
            </a:endParaRPr>
          </a:p>
        </p:txBody>
      </p:sp>
      <p:sp>
        <p:nvSpPr>
          <p:cNvPr id="13" name="Rectangle 5"/>
          <p:cNvSpPr>
            <a:spLocks noChangeArrowheads="1"/>
          </p:cNvSpPr>
          <p:nvPr/>
        </p:nvSpPr>
        <p:spPr bwMode="auto">
          <a:xfrm>
            <a:off x="836531" y="5635317"/>
            <a:ext cx="685324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600" b="0" u="none" strike="noStrike" cap="none" normalizeH="0" baseline="0" dirty="0" smtClean="0">
                <a:ln>
                  <a:noFill/>
                </a:ln>
                <a:effectLst/>
                <a:latin typeface="Arial" panose="020B0604020202020204" pitchFamily="34" charset="0"/>
                <a:ea typeface="Calibri" panose="020F0502020204030204" pitchFamily="34" charset="0"/>
                <a:cs typeface="Arial" panose="020B0604020202020204" pitchFamily="34" charset="0"/>
              </a:rPr>
              <a:t>F</a:t>
            </a:r>
            <a:r>
              <a:rPr kumimoji="0" lang="es-CO" altLang="es-CO" sz="1600" b="0" u="none" strike="noStrike" cap="none" normalizeH="0" baseline="0" dirty="0" smtClean="0" bmk="">
                <a:ln>
                  <a:noFill/>
                </a:ln>
                <a:effectLst/>
                <a:latin typeface="Arial" panose="020B0604020202020204" pitchFamily="34" charset="0"/>
                <a:ea typeface="Calibri" panose="020F0502020204030204" pitchFamily="34" charset="0"/>
                <a:cs typeface="Arial" panose="020B0604020202020204" pitchFamily="34" charset="0"/>
              </a:rPr>
              <a:t>igura </a:t>
            </a:r>
            <a:r>
              <a:rPr lang="es-CO" altLang="es-CO" sz="1600" dirty="0" bmk="_Toc524730097">
                <a:latin typeface="Arial" panose="020B0604020202020204" pitchFamily="34" charset="0"/>
                <a:ea typeface="Calibri" panose="020F0502020204030204" pitchFamily="34" charset="0"/>
                <a:cs typeface="Arial" panose="020B0604020202020204" pitchFamily="34" charset="0"/>
              </a:rPr>
              <a:t>7</a:t>
            </a:r>
            <a:r>
              <a:rPr kumimoji="0" lang="es-CO" altLang="es-CO" sz="1600" b="0" u="none" strike="noStrike" cap="none" normalizeH="0" baseline="0" dirty="0" smtClean="0" bmk="_Toc524730097">
                <a:ln>
                  <a:noFill/>
                </a:ln>
                <a:effectLst/>
                <a:latin typeface="Arial" panose="020B0604020202020204" pitchFamily="34" charset="0"/>
                <a:ea typeface="Calibri" panose="020F0502020204030204" pitchFamily="34" charset="0"/>
                <a:cs typeface="Arial" panose="020B0604020202020204" pitchFamily="34" charset="0"/>
              </a:rPr>
              <a:t>. Identificación de cultivas realizada con Dron a) Cultivos de piña b) Cultivos de lima Tahití</a:t>
            </a:r>
            <a:endParaRPr kumimoji="0" lang="es-CO" altLang="es-CO" sz="1600" b="0" u="none" strike="noStrike" cap="none" normalizeH="0" baseline="0" dirty="0" smtClean="0">
              <a:ln>
                <a:noFill/>
              </a:ln>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35412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08802" y="1310744"/>
            <a:ext cx="8326395" cy="830997"/>
          </a:xfrm>
          <a:prstGeom prst="rect">
            <a:avLst/>
          </a:prstGeom>
        </p:spPr>
        <p:txBody>
          <a:bodyPr wrap="square">
            <a:spAutoFit/>
          </a:bodyPr>
          <a:lstStyle/>
          <a:p>
            <a:pPr marL="571500" indent="-571500">
              <a:buAutoNum type="romanUcPeriod"/>
            </a:pPr>
            <a:r>
              <a:rPr lang="es-CO" sz="2400" b="1" dirty="0"/>
              <a:t>IMPLEMENTACION DEL SISTEMA DE INFORMACIÓN </a:t>
            </a:r>
            <a:r>
              <a:rPr lang="es-CO" sz="2400" b="1" dirty="0" smtClean="0"/>
              <a:t>GEOGRÁFICO</a:t>
            </a:r>
            <a:endParaRPr lang="es-ES" sz="2400" b="1" cap="all" dirty="0"/>
          </a:p>
        </p:txBody>
      </p:sp>
      <p:sp>
        <p:nvSpPr>
          <p:cNvPr id="9" name="Título 1"/>
          <p:cNvSpPr txBox="1">
            <a:spLocks/>
          </p:cNvSpPr>
          <p:nvPr/>
        </p:nvSpPr>
        <p:spPr>
          <a:xfrm>
            <a:off x="628650" y="671206"/>
            <a:ext cx="7886700" cy="10316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4000" b="1" dirty="0" smtClean="0">
                <a:solidFill>
                  <a:schemeClr val="tx1">
                    <a:lumMod val="50000"/>
                    <a:lumOff val="50000"/>
                  </a:schemeClr>
                </a:solidFill>
              </a:rPr>
              <a:t>RESULTADOS</a:t>
            </a:r>
            <a:endParaRPr lang="es-CO" sz="4000" b="1" dirty="0">
              <a:solidFill>
                <a:schemeClr val="tx1">
                  <a:lumMod val="50000"/>
                  <a:lumOff val="50000"/>
                </a:schemeClr>
              </a:solidFill>
            </a:endParaRPr>
          </a:p>
        </p:txBody>
      </p:sp>
      <p:pic>
        <p:nvPicPr>
          <p:cNvPr id="10" name="Marcador de contenido 9"/>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44129" y="2031573"/>
            <a:ext cx="6533779" cy="4159907"/>
          </a:xfrm>
          <a:prstGeom prst="rect">
            <a:avLst/>
          </a:prstGeom>
        </p:spPr>
      </p:pic>
      <p:sp>
        <p:nvSpPr>
          <p:cNvPr id="11" name="Rectangle 5"/>
          <p:cNvSpPr>
            <a:spLocks noChangeArrowheads="1"/>
          </p:cNvSpPr>
          <p:nvPr/>
        </p:nvSpPr>
        <p:spPr bwMode="auto">
          <a:xfrm>
            <a:off x="836531" y="6314590"/>
            <a:ext cx="685324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600" b="0" u="none" strike="noStrike" cap="none" normalizeH="0" baseline="0" dirty="0" smtClean="0">
                <a:ln>
                  <a:noFill/>
                </a:ln>
                <a:effectLst/>
                <a:latin typeface="Arial" panose="020B0604020202020204" pitchFamily="34" charset="0"/>
                <a:ea typeface="Calibri" panose="020F0502020204030204" pitchFamily="34" charset="0"/>
                <a:cs typeface="Arial" panose="020B0604020202020204" pitchFamily="34" charset="0"/>
              </a:rPr>
              <a:t>F</a:t>
            </a:r>
            <a:r>
              <a:rPr kumimoji="0" lang="es-CO" altLang="es-CO" sz="1600" b="0" u="none" strike="noStrike" cap="none" normalizeH="0" baseline="0" dirty="0" smtClean="0" bmk="">
                <a:ln>
                  <a:noFill/>
                </a:ln>
                <a:effectLst/>
                <a:latin typeface="Arial" panose="020B0604020202020204" pitchFamily="34" charset="0"/>
                <a:ea typeface="Calibri" panose="020F0502020204030204" pitchFamily="34" charset="0"/>
                <a:cs typeface="Arial" panose="020B0604020202020204" pitchFamily="34" charset="0"/>
              </a:rPr>
              <a:t>igura </a:t>
            </a:r>
            <a:r>
              <a:rPr lang="es-CO" altLang="es-CO" sz="1600" dirty="0" smtClean="0" bmk="_Toc524730097">
                <a:latin typeface="Arial" panose="020B0604020202020204" pitchFamily="34" charset="0"/>
                <a:ea typeface="Calibri" panose="020F0502020204030204" pitchFamily="34" charset="0"/>
                <a:cs typeface="Arial" panose="020B0604020202020204" pitchFamily="34" charset="0"/>
              </a:rPr>
              <a:t>8. Mapa de suelos de la zona alta de la cuenca de la Q. La Angula</a:t>
            </a:r>
            <a:endParaRPr kumimoji="0" lang="es-CO" altLang="es-CO" sz="1600" b="0" u="none" strike="noStrike" cap="none" normalizeH="0" baseline="0" dirty="0" smtClean="0">
              <a:ln>
                <a:noFill/>
              </a:ln>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42008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08802" y="1310744"/>
            <a:ext cx="8326395" cy="830997"/>
          </a:xfrm>
          <a:prstGeom prst="rect">
            <a:avLst/>
          </a:prstGeom>
        </p:spPr>
        <p:txBody>
          <a:bodyPr wrap="square">
            <a:spAutoFit/>
          </a:bodyPr>
          <a:lstStyle/>
          <a:p>
            <a:pPr marL="571500" indent="-571500">
              <a:buAutoNum type="romanUcPeriod"/>
            </a:pPr>
            <a:r>
              <a:rPr lang="es-CO" sz="2400" b="1" dirty="0"/>
              <a:t>IMPLEMENTACION DEL SISTEMA DE INFORMACIÓN </a:t>
            </a:r>
            <a:r>
              <a:rPr lang="es-CO" sz="2400" b="1" dirty="0" smtClean="0"/>
              <a:t>GEOGRÁFICO</a:t>
            </a:r>
            <a:endParaRPr lang="es-ES" sz="2400" b="1" cap="all" dirty="0"/>
          </a:p>
        </p:txBody>
      </p:sp>
      <p:sp>
        <p:nvSpPr>
          <p:cNvPr id="8" name="Título 1"/>
          <p:cNvSpPr txBox="1">
            <a:spLocks/>
          </p:cNvSpPr>
          <p:nvPr/>
        </p:nvSpPr>
        <p:spPr>
          <a:xfrm>
            <a:off x="628650" y="671206"/>
            <a:ext cx="7886700" cy="10316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4000" b="1" dirty="0" smtClean="0">
                <a:solidFill>
                  <a:schemeClr val="tx1">
                    <a:lumMod val="50000"/>
                    <a:lumOff val="50000"/>
                  </a:schemeClr>
                </a:solidFill>
              </a:rPr>
              <a:t>RESULTADOS</a:t>
            </a:r>
            <a:endParaRPr lang="es-CO" sz="4000" b="1" dirty="0">
              <a:solidFill>
                <a:schemeClr val="tx1">
                  <a:lumMod val="50000"/>
                  <a:lumOff val="50000"/>
                </a:schemeClr>
              </a:solidFill>
            </a:endParaRPr>
          </a:p>
        </p:txBody>
      </p:sp>
      <p:pic>
        <p:nvPicPr>
          <p:cNvPr id="7" name="Imagen 6"/>
          <p:cNvPicPr/>
          <p:nvPr/>
        </p:nvPicPr>
        <p:blipFill>
          <a:blip r:embed="rId2" cstate="print">
            <a:extLst>
              <a:ext uri="{28A0092B-C50C-407E-A947-70E740481C1C}">
                <a14:useLocalDpi xmlns:a14="http://schemas.microsoft.com/office/drawing/2010/main" val="0"/>
              </a:ext>
            </a:extLst>
          </a:blip>
          <a:stretch>
            <a:fillRect/>
          </a:stretch>
        </p:blipFill>
        <p:spPr>
          <a:xfrm>
            <a:off x="1473977" y="2053606"/>
            <a:ext cx="6094611" cy="4220787"/>
          </a:xfrm>
          <a:prstGeom prst="rect">
            <a:avLst/>
          </a:prstGeom>
        </p:spPr>
      </p:pic>
      <p:sp>
        <p:nvSpPr>
          <p:cNvPr id="9" name="Rectangle 5"/>
          <p:cNvSpPr>
            <a:spLocks noChangeArrowheads="1"/>
          </p:cNvSpPr>
          <p:nvPr/>
        </p:nvSpPr>
        <p:spPr bwMode="auto">
          <a:xfrm>
            <a:off x="836531" y="6274393"/>
            <a:ext cx="685324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600" b="0" u="none" strike="noStrike" cap="none" normalizeH="0" baseline="0" dirty="0" smtClean="0">
                <a:ln>
                  <a:noFill/>
                </a:ln>
                <a:effectLst/>
                <a:latin typeface="Arial" panose="020B0604020202020204" pitchFamily="34" charset="0"/>
                <a:ea typeface="Calibri" panose="020F0502020204030204" pitchFamily="34" charset="0"/>
                <a:cs typeface="Arial" panose="020B0604020202020204" pitchFamily="34" charset="0"/>
              </a:rPr>
              <a:t>F</a:t>
            </a:r>
            <a:r>
              <a:rPr kumimoji="0" lang="es-CO" altLang="es-CO" sz="1600" b="0" u="none" strike="noStrike" cap="none" normalizeH="0" baseline="0" dirty="0" smtClean="0" bmk="">
                <a:ln>
                  <a:noFill/>
                </a:ln>
                <a:effectLst/>
                <a:latin typeface="Arial" panose="020B0604020202020204" pitchFamily="34" charset="0"/>
                <a:ea typeface="Calibri" panose="020F0502020204030204" pitchFamily="34" charset="0"/>
                <a:cs typeface="Arial" panose="020B0604020202020204" pitchFamily="34" charset="0"/>
              </a:rPr>
              <a:t>igura </a:t>
            </a:r>
            <a:r>
              <a:rPr lang="es-CO" altLang="es-CO" sz="1600" dirty="0" bmk="_Toc524730097">
                <a:latin typeface="Arial" panose="020B0604020202020204" pitchFamily="34" charset="0"/>
                <a:ea typeface="Calibri" panose="020F0502020204030204" pitchFamily="34" charset="0"/>
                <a:cs typeface="Arial" panose="020B0604020202020204" pitchFamily="34" charset="0"/>
              </a:rPr>
              <a:t>9</a:t>
            </a:r>
            <a:r>
              <a:rPr lang="es-CO" altLang="es-CO" sz="1600" dirty="0" smtClean="0" bmk="_Toc524730097">
                <a:latin typeface="Arial" panose="020B0604020202020204" pitchFamily="34" charset="0"/>
                <a:ea typeface="Calibri" panose="020F0502020204030204" pitchFamily="34" charset="0"/>
                <a:cs typeface="Arial" panose="020B0604020202020204" pitchFamily="34" charset="0"/>
              </a:rPr>
              <a:t>. Mapa de usos de suelos de la zona alta de la cuenca de la Q. La Angula</a:t>
            </a:r>
            <a:endParaRPr kumimoji="0" lang="es-CO" altLang="es-CO" sz="1600" b="0" u="none" strike="noStrike" cap="none" normalizeH="0" baseline="0" dirty="0" smtClean="0">
              <a:ln>
                <a:noFill/>
              </a:ln>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00150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08802" y="1310744"/>
            <a:ext cx="8326395" cy="830997"/>
          </a:xfrm>
          <a:prstGeom prst="rect">
            <a:avLst/>
          </a:prstGeom>
        </p:spPr>
        <p:txBody>
          <a:bodyPr wrap="square">
            <a:spAutoFit/>
          </a:bodyPr>
          <a:lstStyle/>
          <a:p>
            <a:pPr marL="571500" indent="-571500">
              <a:buAutoNum type="romanUcPeriod"/>
            </a:pPr>
            <a:r>
              <a:rPr lang="es-CO" sz="2400" b="1" dirty="0"/>
              <a:t>IMPLEMENTACION DEL SISTEMA DE INFORMACIÓN </a:t>
            </a:r>
            <a:r>
              <a:rPr lang="es-CO" sz="2400" b="1" dirty="0" smtClean="0"/>
              <a:t>GEOGRÁFICO</a:t>
            </a:r>
            <a:endParaRPr lang="es-ES" sz="2400" b="1" cap="all" dirty="0"/>
          </a:p>
        </p:txBody>
      </p:sp>
      <p:sp>
        <p:nvSpPr>
          <p:cNvPr id="8" name="Título 1"/>
          <p:cNvSpPr txBox="1">
            <a:spLocks/>
          </p:cNvSpPr>
          <p:nvPr/>
        </p:nvSpPr>
        <p:spPr>
          <a:xfrm>
            <a:off x="628650" y="671206"/>
            <a:ext cx="7886700" cy="10316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4000" b="1" dirty="0" smtClean="0">
                <a:solidFill>
                  <a:schemeClr val="tx1">
                    <a:lumMod val="50000"/>
                    <a:lumOff val="50000"/>
                  </a:schemeClr>
                </a:solidFill>
              </a:rPr>
              <a:t>RESULTADOS</a:t>
            </a:r>
            <a:endParaRPr lang="es-CO" sz="4000" b="1" dirty="0">
              <a:solidFill>
                <a:schemeClr val="tx1">
                  <a:lumMod val="50000"/>
                  <a:lumOff val="50000"/>
                </a:schemeClr>
              </a:solidFill>
            </a:endParaRPr>
          </a:p>
        </p:txBody>
      </p:sp>
      <p:sp>
        <p:nvSpPr>
          <p:cNvPr id="2" name="Rectángulo 1"/>
          <p:cNvSpPr/>
          <p:nvPr/>
        </p:nvSpPr>
        <p:spPr>
          <a:xfrm>
            <a:off x="628651" y="5734970"/>
            <a:ext cx="7193326" cy="584775"/>
          </a:xfrm>
          <a:prstGeom prst="rect">
            <a:avLst/>
          </a:prstGeom>
        </p:spPr>
        <p:txBody>
          <a:bodyPr wrap="square">
            <a:spAutoFit/>
          </a:bodyPr>
          <a:lstStyle/>
          <a:p>
            <a:r>
              <a:rPr lang="es-CO" sz="1600" dirty="0">
                <a:latin typeface="Arial" panose="020B0604020202020204" pitchFamily="34" charset="0"/>
                <a:cs typeface="Arial" panose="020B0604020202020204" pitchFamily="34" charset="0"/>
              </a:rPr>
              <a:t>Figura </a:t>
            </a:r>
            <a:r>
              <a:rPr lang="es-CO" sz="1600" dirty="0" smtClean="0">
                <a:latin typeface="Arial" panose="020B0604020202020204" pitchFamily="34" charset="0"/>
                <a:cs typeface="Arial" panose="020B0604020202020204" pitchFamily="34" charset="0"/>
              </a:rPr>
              <a:t>11. </a:t>
            </a:r>
            <a:r>
              <a:rPr lang="es-CO" sz="1600" dirty="0">
                <a:latin typeface="Arial" panose="020B0604020202020204" pitchFamily="34" charset="0"/>
                <a:cs typeface="Arial" panose="020B0604020202020204" pitchFamily="34" charset="0"/>
              </a:rPr>
              <a:t>Régimen de caudales ordinarios estacionales para la zona alta de la Quebrada La Angula</a:t>
            </a:r>
          </a:p>
        </p:txBody>
      </p:sp>
      <p:graphicFrame>
        <p:nvGraphicFramePr>
          <p:cNvPr id="9" name="Gráfico 8"/>
          <p:cNvGraphicFramePr/>
          <p:nvPr>
            <p:extLst/>
          </p:nvPr>
        </p:nvGraphicFramePr>
        <p:xfrm>
          <a:off x="628650" y="2195754"/>
          <a:ext cx="7886700" cy="33179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566394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813046" y="1271052"/>
            <a:ext cx="2674130" cy="51310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CO"/>
          </a:p>
        </p:txBody>
      </p:sp>
      <p:sp>
        <p:nvSpPr>
          <p:cNvPr id="3" name="Rectángulo 2"/>
          <p:cNvSpPr/>
          <p:nvPr/>
        </p:nvSpPr>
        <p:spPr>
          <a:xfrm>
            <a:off x="380629" y="1380197"/>
            <a:ext cx="8326395" cy="461665"/>
          </a:xfrm>
          <a:prstGeom prst="rect">
            <a:avLst/>
          </a:prstGeom>
        </p:spPr>
        <p:txBody>
          <a:bodyPr wrap="square">
            <a:spAutoFit/>
          </a:bodyPr>
          <a:lstStyle/>
          <a:p>
            <a:r>
              <a:rPr lang="es-CO" sz="2400" b="1" dirty="0"/>
              <a:t>II. CÁLCULO DE LA HUELLA </a:t>
            </a:r>
            <a:r>
              <a:rPr lang="es-CO" sz="2400" b="1" dirty="0" smtClean="0"/>
              <a:t>HIDRICA </a:t>
            </a:r>
            <a:endParaRPr lang="es-ES" sz="2400" dirty="0"/>
          </a:p>
        </p:txBody>
      </p:sp>
      <p:sp>
        <p:nvSpPr>
          <p:cNvPr id="6" name="Título 1"/>
          <p:cNvSpPr txBox="1">
            <a:spLocks/>
          </p:cNvSpPr>
          <p:nvPr/>
        </p:nvSpPr>
        <p:spPr>
          <a:xfrm>
            <a:off x="600476" y="694783"/>
            <a:ext cx="7886700" cy="10316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4000" b="1" dirty="0" smtClean="0">
                <a:solidFill>
                  <a:schemeClr val="tx1">
                    <a:lumMod val="50000"/>
                    <a:lumOff val="50000"/>
                  </a:schemeClr>
                </a:solidFill>
              </a:rPr>
              <a:t>RESULTADOS</a:t>
            </a:r>
            <a:endParaRPr lang="es-CO" sz="4000" b="1" dirty="0">
              <a:solidFill>
                <a:schemeClr val="tx1">
                  <a:lumMod val="50000"/>
                  <a:lumOff val="50000"/>
                </a:schemeClr>
              </a:solidFill>
            </a:endParaRPr>
          </a:p>
        </p:txBody>
      </p:sp>
      <p:pic>
        <p:nvPicPr>
          <p:cNvPr id="21" name="Imagen 20"/>
          <p:cNvPicPr>
            <a:picLocks noChangeAspect="1"/>
          </p:cNvPicPr>
          <p:nvPr/>
        </p:nvPicPr>
        <p:blipFill rotWithShape="1">
          <a:blip r:embed="rId2"/>
          <a:srcRect l="29813" t="21860" r="37798" b="23275"/>
          <a:stretch/>
        </p:blipFill>
        <p:spPr>
          <a:xfrm>
            <a:off x="2235200" y="1873957"/>
            <a:ext cx="4675134" cy="4299354"/>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22" name="Rectángulo 21"/>
          <p:cNvSpPr/>
          <p:nvPr/>
        </p:nvSpPr>
        <p:spPr>
          <a:xfrm>
            <a:off x="380629" y="6173311"/>
            <a:ext cx="7023253" cy="584775"/>
          </a:xfrm>
          <a:prstGeom prst="rect">
            <a:avLst/>
          </a:prstGeom>
        </p:spPr>
        <p:txBody>
          <a:bodyPr wrap="square">
            <a:spAutoFit/>
          </a:bodyPr>
          <a:lstStyle/>
          <a:p>
            <a:pPr>
              <a:spcAft>
                <a:spcPts val="1000"/>
              </a:spcAft>
            </a:pPr>
            <a:r>
              <a:rPr lang="es-CO" sz="1600" dirty="0">
                <a:latin typeface="Arial" panose="020B0604020202020204" pitchFamily="34" charset="0"/>
                <a:ea typeface="Calibri" panose="020F0502020204030204" pitchFamily="34" charset="0"/>
                <a:cs typeface="Times New Roman" panose="02020603050405020304" pitchFamily="18" charset="0"/>
              </a:rPr>
              <a:t>Figura </a:t>
            </a:r>
            <a:r>
              <a:rPr lang="es-CO" sz="1600" dirty="0" smtClean="0">
                <a:latin typeface="Arial" panose="020B0604020202020204" pitchFamily="34" charset="0"/>
                <a:ea typeface="Calibri" panose="020F0502020204030204" pitchFamily="34" charset="0"/>
                <a:cs typeface="Times New Roman" panose="02020603050405020304" pitchFamily="18" charset="0"/>
              </a:rPr>
              <a:t>12. </a:t>
            </a:r>
            <a:r>
              <a:rPr lang="es-CO" sz="1600" dirty="0">
                <a:latin typeface="Arial" panose="020B0604020202020204" pitchFamily="34" charset="0"/>
                <a:ea typeface="Calibri" panose="020F0502020204030204" pitchFamily="34" charset="0"/>
                <a:cs typeface="Times New Roman" panose="02020603050405020304" pitchFamily="18" charset="0"/>
              </a:rPr>
              <a:t>Distribución de la huella hídrica en la zona alta de la cuenca la Angula según tipo de huella y tipo de cultivo para el año 2007</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ángulo 1"/>
          <p:cNvSpPr/>
          <p:nvPr/>
        </p:nvSpPr>
        <p:spPr>
          <a:xfrm>
            <a:off x="5813046" y="1354384"/>
            <a:ext cx="2674130" cy="369332"/>
          </a:xfrm>
          <a:prstGeom prst="rect">
            <a:avLst/>
          </a:prstGeom>
        </p:spPr>
        <p:txBody>
          <a:bodyPr wrap="none">
            <a:spAutoFit/>
          </a:bodyPr>
          <a:lstStyle/>
          <a:p>
            <a:r>
              <a:rPr lang="es-CO" dirty="0" smtClean="0">
                <a:solidFill>
                  <a:srgbClr val="000000"/>
                </a:solidFill>
                <a:latin typeface="Arial" panose="020B0604020202020204" pitchFamily="34" charset="0"/>
                <a:ea typeface="Times New Roman" panose="02020603050405020304" pitchFamily="18" charset="0"/>
              </a:rPr>
              <a:t>HHT= 7.455.995,252 </a:t>
            </a:r>
            <a:r>
              <a:rPr lang="es-CO" dirty="0">
                <a:solidFill>
                  <a:srgbClr val="000000"/>
                </a:solidFill>
                <a:latin typeface="Arial" panose="020B0604020202020204" pitchFamily="34" charset="0"/>
                <a:ea typeface="Times New Roman" panose="02020603050405020304" pitchFamily="18" charset="0"/>
              </a:rPr>
              <a:t>m</a:t>
            </a:r>
            <a:r>
              <a:rPr lang="es-CO" baseline="30000" dirty="0">
                <a:solidFill>
                  <a:srgbClr val="000000"/>
                </a:solidFill>
                <a:latin typeface="Arial" panose="020B0604020202020204" pitchFamily="34" charset="0"/>
                <a:ea typeface="Times New Roman" panose="02020603050405020304" pitchFamily="18" charset="0"/>
              </a:rPr>
              <a:t>3</a:t>
            </a:r>
            <a:endParaRPr lang="es-CO" dirty="0"/>
          </a:p>
        </p:txBody>
      </p:sp>
    </p:spTree>
    <p:extLst>
      <p:ext uri="{BB962C8B-B14F-4D97-AF65-F5344CB8AC3E}">
        <p14:creationId xmlns:p14="http://schemas.microsoft.com/office/powerpoint/2010/main" val="39039273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80629" y="1380197"/>
            <a:ext cx="8326395" cy="461665"/>
          </a:xfrm>
          <a:prstGeom prst="rect">
            <a:avLst/>
          </a:prstGeom>
        </p:spPr>
        <p:txBody>
          <a:bodyPr wrap="square">
            <a:spAutoFit/>
          </a:bodyPr>
          <a:lstStyle/>
          <a:p>
            <a:r>
              <a:rPr lang="es-CO" sz="2400" b="1" dirty="0"/>
              <a:t>II. CÁLCULO DE LA HUELLA </a:t>
            </a:r>
            <a:r>
              <a:rPr lang="es-CO" sz="2400" b="1" dirty="0" smtClean="0"/>
              <a:t>HIDRICA </a:t>
            </a:r>
            <a:endParaRPr lang="es-ES" sz="2400" dirty="0"/>
          </a:p>
        </p:txBody>
      </p:sp>
      <p:sp>
        <p:nvSpPr>
          <p:cNvPr id="6" name="Título 1"/>
          <p:cNvSpPr txBox="1">
            <a:spLocks/>
          </p:cNvSpPr>
          <p:nvPr/>
        </p:nvSpPr>
        <p:spPr>
          <a:xfrm>
            <a:off x="600476" y="694783"/>
            <a:ext cx="7886700" cy="10316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4000" b="1" dirty="0" smtClean="0">
                <a:solidFill>
                  <a:schemeClr val="tx1">
                    <a:lumMod val="50000"/>
                    <a:lumOff val="50000"/>
                  </a:schemeClr>
                </a:solidFill>
              </a:rPr>
              <a:t>RESULTADOS</a:t>
            </a:r>
            <a:endParaRPr lang="es-CO" sz="4000" b="1" dirty="0">
              <a:solidFill>
                <a:schemeClr val="tx1">
                  <a:lumMod val="50000"/>
                  <a:lumOff val="50000"/>
                </a:schemeClr>
              </a:solidFill>
            </a:endParaRPr>
          </a:p>
        </p:txBody>
      </p:sp>
      <p:sp>
        <p:nvSpPr>
          <p:cNvPr id="22" name="Rectángulo 21"/>
          <p:cNvSpPr/>
          <p:nvPr/>
        </p:nvSpPr>
        <p:spPr>
          <a:xfrm>
            <a:off x="380629" y="6175207"/>
            <a:ext cx="7023253" cy="584775"/>
          </a:xfrm>
          <a:prstGeom prst="rect">
            <a:avLst/>
          </a:prstGeom>
        </p:spPr>
        <p:txBody>
          <a:bodyPr wrap="square">
            <a:spAutoFit/>
          </a:bodyPr>
          <a:lstStyle/>
          <a:p>
            <a:r>
              <a:rPr lang="es-CO" sz="1600" dirty="0">
                <a:latin typeface="Arial" panose="020B0604020202020204" pitchFamily="34" charset="0"/>
                <a:cs typeface="Arial" panose="020B0604020202020204" pitchFamily="34" charset="0"/>
              </a:rPr>
              <a:t>Figura </a:t>
            </a:r>
            <a:r>
              <a:rPr lang="es-CO" sz="1600" dirty="0" smtClean="0">
                <a:latin typeface="Arial" panose="020B0604020202020204" pitchFamily="34" charset="0"/>
                <a:cs typeface="Arial" panose="020B0604020202020204" pitchFamily="34" charset="0"/>
              </a:rPr>
              <a:t>13. </a:t>
            </a:r>
            <a:r>
              <a:rPr lang="es-CO" sz="1600" dirty="0">
                <a:latin typeface="Arial" panose="020B0604020202020204" pitchFamily="34" charset="0"/>
                <a:cs typeface="Arial" panose="020B0604020202020204" pitchFamily="34" charset="0"/>
              </a:rPr>
              <a:t>Distribución de la huella hídrica en la zona alta de la cuenca la Angula según tipo de huella y tipo de cultivo para el año 2015</a:t>
            </a:r>
          </a:p>
        </p:txBody>
      </p:sp>
      <p:pic>
        <p:nvPicPr>
          <p:cNvPr id="2" name="Imagen 1"/>
          <p:cNvPicPr>
            <a:picLocks noChangeAspect="1"/>
          </p:cNvPicPr>
          <p:nvPr/>
        </p:nvPicPr>
        <p:blipFill rotWithShape="1">
          <a:blip r:embed="rId2"/>
          <a:srcRect l="28889" t="32935" r="37777" b="11536"/>
          <a:stretch/>
        </p:blipFill>
        <p:spPr>
          <a:xfrm>
            <a:off x="2031260" y="1834647"/>
            <a:ext cx="4737530" cy="4338663"/>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7" name="Rectángulo 6"/>
          <p:cNvSpPr/>
          <p:nvPr/>
        </p:nvSpPr>
        <p:spPr>
          <a:xfrm>
            <a:off x="5813046" y="1271052"/>
            <a:ext cx="2785250" cy="51310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CO"/>
          </a:p>
        </p:txBody>
      </p:sp>
      <p:sp>
        <p:nvSpPr>
          <p:cNvPr id="8" name="Rectángulo 7"/>
          <p:cNvSpPr/>
          <p:nvPr/>
        </p:nvSpPr>
        <p:spPr>
          <a:xfrm>
            <a:off x="5813046" y="1354384"/>
            <a:ext cx="2785250" cy="369332"/>
          </a:xfrm>
          <a:prstGeom prst="rect">
            <a:avLst/>
          </a:prstGeom>
        </p:spPr>
        <p:txBody>
          <a:bodyPr wrap="none">
            <a:spAutoFit/>
          </a:bodyPr>
          <a:lstStyle/>
          <a:p>
            <a:r>
              <a:rPr lang="es-CO"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HHT= </a:t>
            </a:r>
            <a:r>
              <a:rPr lang="es-CO" dirty="0" smtClean="0">
                <a:latin typeface="Arial" panose="020B0604020202020204" pitchFamily="34" charset="0"/>
                <a:cs typeface="Arial" panose="020B0604020202020204" pitchFamily="34" charset="0"/>
              </a:rPr>
              <a:t>16.905.911,040</a:t>
            </a:r>
            <a:r>
              <a:rPr lang="es-CO"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s-CO" dirty="0">
                <a:solidFill>
                  <a:srgbClr val="000000"/>
                </a:solidFill>
                <a:latin typeface="Arial" panose="020B0604020202020204" pitchFamily="34" charset="0"/>
                <a:ea typeface="Times New Roman" panose="02020603050405020304" pitchFamily="18" charset="0"/>
                <a:cs typeface="Arial" panose="020B0604020202020204" pitchFamily="34" charset="0"/>
              </a:rPr>
              <a:t>m</a:t>
            </a:r>
            <a:r>
              <a:rPr lang="es-CO"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3</a:t>
            </a:r>
            <a:endParaRPr lang="es-C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600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p:txBody>
          <a:bodyPr/>
          <a:lstStyle/>
          <a:p>
            <a:pPr marL="0" indent="0" algn="ctr">
              <a:buNone/>
            </a:pPr>
            <a:r>
              <a:rPr lang="es-CO" dirty="0"/>
              <a:t>¿QUE ES HUELLA HIDRICA?</a:t>
            </a:r>
          </a:p>
          <a:p>
            <a:pPr marL="0" indent="0" algn="ctr">
              <a:buNone/>
            </a:pPr>
            <a:endParaRPr lang="es-CO" dirty="0"/>
          </a:p>
          <a:p>
            <a:pPr marL="0" indent="0" algn="ctr">
              <a:buNone/>
            </a:pPr>
            <a:r>
              <a:rPr lang="es-CO" i="1" dirty="0"/>
              <a:t>Indicador que permite caracterizar el volumen de agua usado para la producción de un bien o servicio, teniendo en cuenta el volumen de agua consumido y contaminado en el proceso. </a:t>
            </a:r>
            <a:r>
              <a:rPr lang="es-CO" i="1" dirty="0" smtClean="0"/>
              <a:t>Considera los </a:t>
            </a:r>
            <a:r>
              <a:rPr lang="es-CO" i="1" dirty="0"/>
              <a:t>usos directos e indirectos del agua.</a:t>
            </a:r>
          </a:p>
          <a:p>
            <a:pPr marL="0" indent="0">
              <a:buNone/>
            </a:pPr>
            <a:endParaRPr lang="es-CO" dirty="0"/>
          </a:p>
        </p:txBody>
      </p:sp>
      <p:sp>
        <p:nvSpPr>
          <p:cNvPr id="2" name="AutoShape 2" descr="Resultado de imagen para HUELLA HÍDRICA"/>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3" name="Rectángulo 2"/>
          <p:cNvSpPr/>
          <p:nvPr/>
        </p:nvSpPr>
        <p:spPr>
          <a:xfrm>
            <a:off x="628650" y="5020126"/>
            <a:ext cx="3615285" cy="369332"/>
          </a:xfrm>
          <a:prstGeom prst="rect">
            <a:avLst/>
          </a:prstGeom>
        </p:spPr>
        <p:txBody>
          <a:bodyPr wrap="none">
            <a:spAutoFit/>
          </a:bodyPr>
          <a:lstStyle/>
          <a:p>
            <a:r>
              <a:rPr lang="es-CO" dirty="0" smtClean="0"/>
              <a:t>Fuente: www.aclimatecolombia.org</a:t>
            </a:r>
            <a:r>
              <a:rPr lang="es-CO" dirty="0"/>
              <a:t>/</a:t>
            </a:r>
          </a:p>
        </p:txBody>
      </p:sp>
    </p:spTree>
    <p:extLst>
      <p:ext uri="{BB962C8B-B14F-4D97-AF65-F5344CB8AC3E}">
        <p14:creationId xmlns:p14="http://schemas.microsoft.com/office/powerpoint/2010/main" val="40162064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80628" y="1472428"/>
            <a:ext cx="8326395" cy="461665"/>
          </a:xfrm>
          <a:prstGeom prst="rect">
            <a:avLst/>
          </a:prstGeom>
        </p:spPr>
        <p:txBody>
          <a:bodyPr wrap="square">
            <a:spAutoFit/>
          </a:bodyPr>
          <a:lstStyle/>
          <a:p>
            <a:r>
              <a:rPr lang="es-CO" sz="2400" b="1" dirty="0"/>
              <a:t>II. CÁLCULO DE LA HUELLA </a:t>
            </a:r>
            <a:r>
              <a:rPr lang="es-CO" sz="2400" b="1" dirty="0" smtClean="0"/>
              <a:t>HIDRICA </a:t>
            </a:r>
            <a:endParaRPr lang="es-ES" sz="2400" dirty="0"/>
          </a:p>
        </p:txBody>
      </p:sp>
      <p:sp>
        <p:nvSpPr>
          <p:cNvPr id="6" name="Título 1"/>
          <p:cNvSpPr txBox="1">
            <a:spLocks/>
          </p:cNvSpPr>
          <p:nvPr/>
        </p:nvSpPr>
        <p:spPr>
          <a:xfrm>
            <a:off x="600476" y="694783"/>
            <a:ext cx="7886700" cy="10316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4000" b="1" dirty="0" smtClean="0">
                <a:solidFill>
                  <a:schemeClr val="tx1">
                    <a:lumMod val="50000"/>
                    <a:lumOff val="50000"/>
                  </a:schemeClr>
                </a:solidFill>
              </a:rPr>
              <a:t>RESULTADOS</a:t>
            </a:r>
            <a:endParaRPr lang="es-CO" sz="4000" b="1" dirty="0">
              <a:solidFill>
                <a:schemeClr val="tx1">
                  <a:lumMod val="50000"/>
                  <a:lumOff val="50000"/>
                </a:schemeClr>
              </a:solidFill>
            </a:endParaRPr>
          </a:p>
        </p:txBody>
      </p:sp>
      <p:graphicFrame>
        <p:nvGraphicFramePr>
          <p:cNvPr id="5" name="Tabla 4"/>
          <p:cNvGraphicFramePr>
            <a:graphicFrameLocks noGrp="1"/>
          </p:cNvGraphicFramePr>
          <p:nvPr>
            <p:extLst/>
          </p:nvPr>
        </p:nvGraphicFramePr>
        <p:xfrm>
          <a:off x="600476" y="2515994"/>
          <a:ext cx="7673191" cy="3251552"/>
        </p:xfrm>
        <a:graphic>
          <a:graphicData uri="http://schemas.openxmlformats.org/drawingml/2006/table">
            <a:tbl>
              <a:tblPr firstRow="1" firstCol="1" bandRow="1">
                <a:tableStyleId>{5C22544A-7EE6-4342-B048-85BDC9FD1C3A}</a:tableStyleId>
              </a:tblPr>
              <a:tblGrid>
                <a:gridCol w="895625">
                  <a:extLst>
                    <a:ext uri="{9D8B030D-6E8A-4147-A177-3AD203B41FA5}">
                      <a16:colId xmlns:a16="http://schemas.microsoft.com/office/drawing/2014/main" val="20000"/>
                    </a:ext>
                  </a:extLst>
                </a:gridCol>
                <a:gridCol w="753159">
                  <a:extLst>
                    <a:ext uri="{9D8B030D-6E8A-4147-A177-3AD203B41FA5}">
                      <a16:colId xmlns:a16="http://schemas.microsoft.com/office/drawing/2014/main" val="20001"/>
                    </a:ext>
                  </a:extLst>
                </a:gridCol>
                <a:gridCol w="666289">
                  <a:extLst>
                    <a:ext uri="{9D8B030D-6E8A-4147-A177-3AD203B41FA5}">
                      <a16:colId xmlns:a16="http://schemas.microsoft.com/office/drawing/2014/main" val="20002"/>
                    </a:ext>
                  </a:extLst>
                </a:gridCol>
                <a:gridCol w="763584">
                  <a:extLst>
                    <a:ext uri="{9D8B030D-6E8A-4147-A177-3AD203B41FA5}">
                      <a16:colId xmlns:a16="http://schemas.microsoft.com/office/drawing/2014/main" val="20003"/>
                    </a:ext>
                  </a:extLst>
                </a:gridCol>
                <a:gridCol w="715806">
                  <a:extLst>
                    <a:ext uri="{9D8B030D-6E8A-4147-A177-3AD203B41FA5}">
                      <a16:colId xmlns:a16="http://schemas.microsoft.com/office/drawing/2014/main" val="20004"/>
                    </a:ext>
                  </a:extLst>
                </a:gridCol>
                <a:gridCol w="772271">
                  <a:extLst>
                    <a:ext uri="{9D8B030D-6E8A-4147-A177-3AD203B41FA5}">
                      <a16:colId xmlns:a16="http://schemas.microsoft.com/office/drawing/2014/main" val="20005"/>
                    </a:ext>
                  </a:extLst>
                </a:gridCol>
                <a:gridCol w="734048">
                  <a:extLst>
                    <a:ext uri="{9D8B030D-6E8A-4147-A177-3AD203B41FA5}">
                      <a16:colId xmlns:a16="http://schemas.microsoft.com/office/drawing/2014/main" val="20006"/>
                    </a:ext>
                  </a:extLst>
                </a:gridCol>
                <a:gridCol w="826130">
                  <a:extLst>
                    <a:ext uri="{9D8B030D-6E8A-4147-A177-3AD203B41FA5}">
                      <a16:colId xmlns:a16="http://schemas.microsoft.com/office/drawing/2014/main" val="20007"/>
                    </a:ext>
                  </a:extLst>
                </a:gridCol>
                <a:gridCol w="826130">
                  <a:extLst>
                    <a:ext uri="{9D8B030D-6E8A-4147-A177-3AD203B41FA5}">
                      <a16:colId xmlns:a16="http://schemas.microsoft.com/office/drawing/2014/main" val="20008"/>
                    </a:ext>
                  </a:extLst>
                </a:gridCol>
                <a:gridCol w="720149">
                  <a:extLst>
                    <a:ext uri="{9D8B030D-6E8A-4147-A177-3AD203B41FA5}">
                      <a16:colId xmlns:a16="http://schemas.microsoft.com/office/drawing/2014/main" val="20009"/>
                    </a:ext>
                  </a:extLst>
                </a:gridCol>
              </a:tblGrid>
              <a:tr h="1055667">
                <a:tc>
                  <a:txBody>
                    <a:bodyPr/>
                    <a:lstStyle/>
                    <a:p>
                      <a:pPr>
                        <a:lnSpc>
                          <a:spcPct val="150000"/>
                        </a:lnSpc>
                        <a:spcAft>
                          <a:spcPts val="0"/>
                        </a:spcAft>
                      </a:pPr>
                      <a:r>
                        <a:rPr lang="es-CO" sz="1600" dirty="0">
                          <a:effectLst/>
                        </a:rPr>
                        <a:t>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nSpc>
                          <a:spcPct val="150000"/>
                        </a:lnSpc>
                        <a:spcAft>
                          <a:spcPts val="0"/>
                        </a:spcAft>
                      </a:pPr>
                      <a:r>
                        <a:rPr lang="es-CO" sz="1600">
                          <a:effectLst/>
                        </a:rPr>
                        <a:t>Promedio mundial*</a:t>
                      </a:r>
                    </a:p>
                    <a:p>
                      <a:pPr algn="ctr">
                        <a:lnSpc>
                          <a:spcPct val="150000"/>
                        </a:lnSpc>
                        <a:spcAft>
                          <a:spcPts val="0"/>
                        </a:spcAft>
                      </a:pPr>
                      <a:r>
                        <a:rPr lang="es-CO" sz="1600">
                          <a:effectLst/>
                        </a:rPr>
                        <a:t> (m</a:t>
                      </a:r>
                      <a:r>
                        <a:rPr lang="es-CO" sz="1600" baseline="30000">
                          <a:effectLst/>
                        </a:rPr>
                        <a:t>3</a:t>
                      </a:r>
                      <a:r>
                        <a:rPr lang="es-CO" sz="1600">
                          <a:effectLst/>
                        </a:rPr>
                        <a:t>/ton)</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hMerge="1">
                  <a:txBody>
                    <a:bodyPr/>
                    <a:lstStyle/>
                    <a:p>
                      <a:endParaRPr lang="es-CO"/>
                    </a:p>
                  </a:txBody>
                  <a:tcPr/>
                </a:tc>
                <a:tc gridSpan="3">
                  <a:txBody>
                    <a:bodyPr/>
                    <a:lstStyle/>
                    <a:p>
                      <a:pPr algn="ctr">
                        <a:lnSpc>
                          <a:spcPct val="150000"/>
                        </a:lnSpc>
                        <a:spcAft>
                          <a:spcPts val="0"/>
                        </a:spcAft>
                      </a:pPr>
                      <a:r>
                        <a:rPr lang="es-CO" sz="1600">
                          <a:effectLst/>
                        </a:rPr>
                        <a:t>Zona alta cuenca la Angula 2007</a:t>
                      </a:r>
                    </a:p>
                    <a:p>
                      <a:pPr algn="ctr">
                        <a:lnSpc>
                          <a:spcPct val="150000"/>
                        </a:lnSpc>
                        <a:spcAft>
                          <a:spcPts val="0"/>
                        </a:spcAft>
                      </a:pPr>
                      <a:r>
                        <a:rPr lang="es-CO" sz="1600">
                          <a:effectLst/>
                        </a:rPr>
                        <a:t> (m</a:t>
                      </a:r>
                      <a:r>
                        <a:rPr lang="es-CO" sz="1600" baseline="30000">
                          <a:effectLst/>
                        </a:rPr>
                        <a:t>3</a:t>
                      </a:r>
                      <a:r>
                        <a:rPr lang="es-CO" sz="1600">
                          <a:effectLst/>
                        </a:rPr>
                        <a:t>/ton)</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hMerge="1">
                  <a:txBody>
                    <a:bodyPr/>
                    <a:lstStyle/>
                    <a:p>
                      <a:endParaRPr lang="es-CO"/>
                    </a:p>
                  </a:txBody>
                  <a:tcPr/>
                </a:tc>
                <a:tc gridSpan="3">
                  <a:txBody>
                    <a:bodyPr/>
                    <a:lstStyle/>
                    <a:p>
                      <a:pPr algn="ctr">
                        <a:lnSpc>
                          <a:spcPct val="150000"/>
                        </a:lnSpc>
                        <a:spcAft>
                          <a:spcPts val="0"/>
                        </a:spcAft>
                      </a:pPr>
                      <a:r>
                        <a:rPr lang="es-CO" sz="1600">
                          <a:effectLst/>
                        </a:rPr>
                        <a:t>Zona alta cuenca la Angula 2015</a:t>
                      </a:r>
                    </a:p>
                    <a:p>
                      <a:pPr algn="ctr">
                        <a:lnSpc>
                          <a:spcPct val="150000"/>
                        </a:lnSpc>
                        <a:spcAft>
                          <a:spcPts val="0"/>
                        </a:spcAft>
                      </a:pPr>
                      <a:r>
                        <a:rPr lang="es-CO" sz="1600">
                          <a:effectLst/>
                        </a:rPr>
                        <a:t> (m</a:t>
                      </a:r>
                      <a:r>
                        <a:rPr lang="es-CO" sz="1600" baseline="30000">
                          <a:effectLst/>
                        </a:rPr>
                        <a:t>3</a:t>
                      </a:r>
                      <a:r>
                        <a:rPr lang="es-CO" sz="1600">
                          <a:effectLst/>
                        </a:rPr>
                        <a:t>/ton)</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691232">
                <a:tc>
                  <a:txBody>
                    <a:bodyPr/>
                    <a:lstStyle/>
                    <a:p>
                      <a:pPr>
                        <a:lnSpc>
                          <a:spcPct val="150000"/>
                        </a:lnSpc>
                        <a:spcAft>
                          <a:spcPts val="0"/>
                        </a:spcAft>
                      </a:pPr>
                      <a:r>
                        <a:rPr lang="es-CO" sz="1600">
                          <a:effectLst/>
                        </a:rPr>
                        <a:t>Cultivo</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CO" sz="1600">
                          <a:effectLst/>
                        </a:rPr>
                        <a:t>HH Verde</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CO" sz="1600">
                          <a:effectLst/>
                        </a:rPr>
                        <a:t>HH Azul</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CO" sz="1600">
                          <a:effectLst/>
                        </a:rPr>
                        <a:t>HH Gris</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CO" sz="1600">
                          <a:effectLst/>
                        </a:rPr>
                        <a:t>HH Verde</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CO" sz="1600">
                          <a:effectLst/>
                        </a:rPr>
                        <a:t>HH Azul</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CO" sz="1600">
                          <a:effectLst/>
                        </a:rPr>
                        <a:t>HH Gris</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CO" sz="1600">
                          <a:effectLst/>
                        </a:rPr>
                        <a:t>HH Verde</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CO" sz="1600">
                          <a:effectLst/>
                        </a:rPr>
                        <a:t>HH Azul</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CO" sz="1600">
                          <a:effectLst/>
                        </a:rPr>
                        <a:t>HH Gris</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691232">
                <a:tc>
                  <a:txBody>
                    <a:bodyPr/>
                    <a:lstStyle/>
                    <a:p>
                      <a:pPr>
                        <a:lnSpc>
                          <a:spcPct val="150000"/>
                        </a:lnSpc>
                        <a:spcAft>
                          <a:spcPts val="0"/>
                        </a:spcAft>
                      </a:pPr>
                      <a:r>
                        <a:rPr lang="es-CO" sz="1600">
                          <a:effectLst/>
                        </a:rPr>
                        <a:t>Piña</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CO" sz="1600">
                          <a:effectLst/>
                        </a:rPr>
                        <a:t>215</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CO" sz="1600">
                          <a:effectLst/>
                        </a:rPr>
                        <a:t>8</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CO" sz="1600">
                          <a:effectLst/>
                        </a:rPr>
                        <a:t>31</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CO" sz="1600">
                          <a:effectLst/>
                        </a:rPr>
                        <a:t>246,45</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CO" sz="1600">
                          <a:effectLst/>
                        </a:rPr>
                        <a:t>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CO" sz="1600">
                          <a:effectLst/>
                        </a:rPr>
                        <a:t>2,96</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CO" sz="1600">
                          <a:effectLst/>
                        </a:rPr>
                        <a:t>92,44</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CO" sz="1600">
                          <a:effectLst/>
                        </a:rPr>
                        <a:t>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CO" sz="1600">
                          <a:effectLst/>
                        </a:rPr>
                        <a:t>4,05</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691232">
                <a:tc>
                  <a:txBody>
                    <a:bodyPr/>
                    <a:lstStyle/>
                    <a:p>
                      <a:pPr>
                        <a:lnSpc>
                          <a:spcPct val="150000"/>
                        </a:lnSpc>
                        <a:spcAft>
                          <a:spcPts val="0"/>
                        </a:spcAft>
                      </a:pPr>
                      <a:r>
                        <a:rPr lang="es-CO" sz="1600" dirty="0">
                          <a:effectLst/>
                        </a:rPr>
                        <a:t>Lima Tahití</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CO" sz="1600">
                          <a:effectLst/>
                        </a:rPr>
                        <a:t>432</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CO" sz="1600">
                          <a:effectLst/>
                        </a:rPr>
                        <a:t>152</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CO" sz="1600">
                          <a:effectLst/>
                        </a:rPr>
                        <a:t>58</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CO" sz="1600">
                          <a:effectLst/>
                        </a:rPr>
                        <a:t>350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CO" sz="1600">
                          <a:effectLst/>
                        </a:rPr>
                        <a:t>82,88</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CO" sz="1600">
                          <a:effectLst/>
                        </a:rPr>
                        <a:t>19,51</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CO" sz="1600">
                          <a:effectLst/>
                        </a:rPr>
                        <a:t>329,67</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CO" sz="1600">
                          <a:effectLst/>
                        </a:rPr>
                        <a:t>142,15</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CO" sz="1600" dirty="0">
                          <a:effectLst/>
                        </a:rPr>
                        <a:t>14,32</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
        <p:nvSpPr>
          <p:cNvPr id="7" name="Rectangle 1"/>
          <p:cNvSpPr>
            <a:spLocks noChangeArrowheads="1"/>
          </p:cNvSpPr>
          <p:nvPr/>
        </p:nvSpPr>
        <p:spPr bwMode="auto">
          <a:xfrm>
            <a:off x="962657" y="1864224"/>
            <a:ext cx="7684796" cy="45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600" b="0" u="none" strike="noStrike" cap="none" normalizeH="0" baseline="0" dirty="0" smtClean="0">
                <a:ln>
                  <a:noFill/>
                </a:ln>
                <a:effectLst/>
                <a:latin typeface="Arial" panose="020B0604020202020204" pitchFamily="34" charset="0"/>
                <a:ea typeface="Calibri" panose="020F0502020204030204" pitchFamily="34" charset="0"/>
                <a:cs typeface="Arial" panose="020B0604020202020204" pitchFamily="34" charset="0"/>
              </a:rPr>
              <a:t>T</a:t>
            </a:r>
            <a:r>
              <a:rPr kumimoji="0" lang="es-CO" altLang="es-CO" sz="1600" b="0" u="none" strike="noStrike" cap="none" normalizeH="0" baseline="0" dirty="0" smtClean="0" bmk="">
                <a:ln>
                  <a:noFill/>
                </a:ln>
                <a:effectLst/>
                <a:latin typeface="Arial" panose="020B0604020202020204" pitchFamily="34" charset="0"/>
                <a:ea typeface="Calibri" panose="020F0502020204030204" pitchFamily="34" charset="0"/>
                <a:cs typeface="Arial" panose="020B0604020202020204" pitchFamily="34" charset="0"/>
              </a:rPr>
              <a:t>abla </a:t>
            </a:r>
            <a:r>
              <a:rPr lang="es-CO" altLang="es-CO" sz="1600" dirty="0" bmk="_Toc524730115">
                <a:latin typeface="Arial" panose="020B0604020202020204" pitchFamily="34" charset="0"/>
                <a:ea typeface="Calibri" panose="020F0502020204030204" pitchFamily="34" charset="0"/>
                <a:cs typeface="Arial" panose="020B0604020202020204" pitchFamily="34" charset="0"/>
              </a:rPr>
              <a:t>2</a:t>
            </a:r>
            <a:r>
              <a:rPr kumimoji="0" lang="es-CO" altLang="es-CO" sz="1600" b="0" u="none" strike="noStrike" cap="none" normalizeH="0" baseline="0" dirty="0" smtClean="0" bmk="_Toc524730115">
                <a:ln>
                  <a:noFill/>
                </a:ln>
                <a:effectLst/>
                <a:latin typeface="Arial" panose="020B0604020202020204" pitchFamily="34" charset="0"/>
                <a:ea typeface="Calibri" panose="020F0502020204030204" pitchFamily="34" charset="0"/>
                <a:cs typeface="Arial" panose="020B0604020202020204" pitchFamily="34" charset="0"/>
              </a:rPr>
              <a:t>. Comparación de huella hídrica por tonelada respecto al promedio mundial</a:t>
            </a:r>
            <a:endParaRPr kumimoji="0" lang="es-CO" altLang="es-CO" sz="1600" b="0" u="none" strike="noStrike" cap="none" normalizeH="0" baseline="0" dirty="0" smtClean="0">
              <a:ln>
                <a:noFill/>
              </a:ln>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CO" altLang="es-CO" sz="11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CO" altLang="es-CO" sz="11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CO" altLang="es-CO" sz="11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CO" altLang="es-CO" sz="11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CO" altLang="es-CO" sz="1100" dirty="0" smtClean="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CO" altLang="es-CO" sz="11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CO" altLang="es-CO" sz="1100" dirty="0" smtClean="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CO" altLang="es-CO" sz="11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CO" altLang="es-CO" sz="1100" dirty="0" smtClean="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CO" altLang="es-CO" sz="11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CO" altLang="es-CO" sz="11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CO" altLang="es-CO" sz="11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CO" altLang="es-CO" sz="11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CO" altLang="es-CO" sz="11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s-CO" altLang="es-CO" sz="1000" i="1" dirty="0" smtClean="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rPr>
              <a:t>Fuente: Adaptado de </a:t>
            </a:r>
            <a:r>
              <a:rPr kumimoji="0" lang="es-CO" altLang="es-CO" sz="1000" b="0" i="1" u="none" strike="noStrike" cap="none" normalizeH="0" baseline="0" dirty="0" err="1" smtClean="0">
                <a:ln>
                  <a:noFill/>
                </a:ln>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Mekonnen</a:t>
            </a:r>
            <a:r>
              <a:rPr kumimoji="0" lang="es-CO" altLang="es-CO" sz="1000" b="0" i="1" u="none" strike="noStrike" cap="none" normalizeH="0" baseline="0" dirty="0" smtClean="0">
                <a:ln>
                  <a:noFill/>
                </a:ln>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 y </a:t>
            </a:r>
            <a:r>
              <a:rPr kumimoji="0" lang="es-CO" altLang="es-CO" sz="1000" b="0" i="1" u="none" strike="noStrike" cap="none" normalizeH="0" baseline="0" dirty="0" err="1" smtClean="0">
                <a:ln>
                  <a:noFill/>
                </a:ln>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Hoekstra</a:t>
            </a:r>
            <a:r>
              <a:rPr kumimoji="0" lang="es-CO" altLang="es-CO" sz="1000" b="0" i="1" u="none" strike="noStrike" cap="none" normalizeH="0" baseline="0" dirty="0" smtClean="0">
                <a:ln>
                  <a:noFill/>
                </a:ln>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 (2011) </a:t>
            </a:r>
            <a:endParaRPr kumimoji="0" lang="es-CO" altLang="es-CO" sz="1000" b="0" i="1" u="none" strike="noStrike" cap="none" normalizeH="0" baseline="0" dirty="0" smtClean="0">
              <a:ln>
                <a:noFill/>
              </a:ln>
              <a:solidFill>
                <a:schemeClr val="tx1">
                  <a:lumMod val="50000"/>
                  <a:lumOff val="50000"/>
                </a:schemeClr>
              </a:solidFill>
              <a:effectLst/>
              <a:latin typeface="Arial" panose="020B0604020202020204" pitchFamily="34" charset="0"/>
            </a:endParaRPr>
          </a:p>
        </p:txBody>
      </p:sp>
    </p:spTree>
    <p:extLst>
      <p:ext uri="{BB962C8B-B14F-4D97-AF65-F5344CB8AC3E}">
        <p14:creationId xmlns:p14="http://schemas.microsoft.com/office/powerpoint/2010/main" val="14016636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80628" y="1381494"/>
            <a:ext cx="8326395" cy="461665"/>
          </a:xfrm>
          <a:prstGeom prst="rect">
            <a:avLst/>
          </a:prstGeom>
        </p:spPr>
        <p:txBody>
          <a:bodyPr wrap="square">
            <a:spAutoFit/>
          </a:bodyPr>
          <a:lstStyle/>
          <a:p>
            <a:r>
              <a:rPr lang="es-CO" sz="2400" b="1" dirty="0"/>
              <a:t>II. CÁLCULO DE LA HUELLA </a:t>
            </a:r>
            <a:r>
              <a:rPr lang="es-CO" sz="2400" b="1" dirty="0" smtClean="0"/>
              <a:t>HIDRICA </a:t>
            </a:r>
            <a:endParaRPr lang="es-ES" sz="2400" dirty="0"/>
          </a:p>
        </p:txBody>
      </p:sp>
      <p:sp>
        <p:nvSpPr>
          <p:cNvPr id="6" name="Título 1"/>
          <p:cNvSpPr txBox="1">
            <a:spLocks/>
          </p:cNvSpPr>
          <p:nvPr/>
        </p:nvSpPr>
        <p:spPr>
          <a:xfrm>
            <a:off x="600476" y="694783"/>
            <a:ext cx="7886700" cy="10316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4000" b="1" dirty="0" smtClean="0">
                <a:solidFill>
                  <a:schemeClr val="tx1">
                    <a:lumMod val="50000"/>
                    <a:lumOff val="50000"/>
                  </a:schemeClr>
                </a:solidFill>
              </a:rPr>
              <a:t>RESULTADOS</a:t>
            </a:r>
            <a:endParaRPr lang="es-CO" sz="4000" b="1" dirty="0">
              <a:solidFill>
                <a:schemeClr val="tx1">
                  <a:lumMod val="50000"/>
                  <a:lumOff val="50000"/>
                </a:schemeClr>
              </a:solidFill>
            </a:endParaRPr>
          </a:p>
        </p:txBody>
      </p:sp>
      <p:sp>
        <p:nvSpPr>
          <p:cNvPr id="4" name="Rectangle 2"/>
          <p:cNvSpPr>
            <a:spLocks noChangeArrowheads="1"/>
          </p:cNvSpPr>
          <p:nvPr/>
        </p:nvSpPr>
        <p:spPr bwMode="auto">
          <a:xfrm>
            <a:off x="295619" y="195595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graphicFrame>
        <p:nvGraphicFramePr>
          <p:cNvPr id="7" name="Gráfico 6"/>
          <p:cNvGraphicFramePr/>
          <p:nvPr>
            <p:extLst/>
          </p:nvPr>
        </p:nvGraphicFramePr>
        <p:xfrm>
          <a:off x="890529" y="2184557"/>
          <a:ext cx="7405173" cy="3169641"/>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3"/>
          <p:cNvSpPr>
            <a:spLocks noChangeArrowheads="1"/>
          </p:cNvSpPr>
          <p:nvPr/>
        </p:nvSpPr>
        <p:spPr bwMode="auto">
          <a:xfrm>
            <a:off x="295619" y="5356441"/>
            <a:ext cx="7438222"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600" b="0" u="none" strike="noStrike" cap="none" normalizeH="0" baseline="0" dirty="0" smtClean="0" bmk="">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600" b="0" u="none" strike="noStrike" cap="none" normalizeH="0" baseline="0" dirty="0" smtClean="0" bmk="">
                <a:ln>
                  <a:noFill/>
                </a:ln>
                <a:effectLst/>
                <a:latin typeface="Arial" panose="020B0604020202020204" pitchFamily="34" charset="0"/>
                <a:ea typeface="Calibri" panose="020F0502020204030204" pitchFamily="34" charset="0"/>
                <a:cs typeface="Arial" panose="020B0604020202020204" pitchFamily="34" charset="0"/>
              </a:rPr>
              <a:t>Figura </a:t>
            </a:r>
            <a:r>
              <a:rPr lang="es-CO" altLang="es-CO" sz="1600" dirty="0" smtClean="0" bmk="_Toc524730103">
                <a:latin typeface="Arial" panose="020B0604020202020204" pitchFamily="34" charset="0"/>
                <a:ea typeface="Calibri" panose="020F0502020204030204" pitchFamily="34" charset="0"/>
                <a:cs typeface="Arial" panose="020B0604020202020204" pitchFamily="34" charset="0"/>
              </a:rPr>
              <a:t>14</a:t>
            </a:r>
            <a:r>
              <a:rPr kumimoji="0" lang="es-CO" altLang="es-CO" sz="1600" b="0" u="none" strike="noStrike" cap="none" normalizeH="0" baseline="0" dirty="0" smtClean="0" bmk="_Toc524730103">
                <a:ln>
                  <a:noFill/>
                </a:ln>
                <a:effectLst/>
                <a:latin typeface="Arial" panose="020B0604020202020204" pitchFamily="34" charset="0"/>
                <a:ea typeface="Calibri" panose="020F0502020204030204" pitchFamily="34" charset="0"/>
                <a:cs typeface="Arial" panose="020B0604020202020204" pitchFamily="34" charset="0"/>
              </a:rPr>
              <a:t>. Huella h</a:t>
            </a:r>
            <a:r>
              <a:rPr kumimoji="0" lang="es-CO" altLang="es-CO" sz="1600" b="0" u="none" strike="noStrike" cap="none" normalizeH="0" baseline="0" dirty="0" smtClean="0" bmk="_Toc524730103">
                <a:ln>
                  <a:noFill/>
                </a:ln>
                <a:effectLst/>
                <a:latin typeface="Calibri" panose="020F0502020204030204" pitchFamily="34" charset="0"/>
                <a:ea typeface="Calibri" panose="020F0502020204030204" pitchFamily="34" charset="0"/>
                <a:cs typeface="Arial" panose="020B0604020202020204" pitchFamily="34" charset="0"/>
              </a:rPr>
              <a:t>í</a:t>
            </a:r>
            <a:r>
              <a:rPr kumimoji="0" lang="es-CO" altLang="es-CO" sz="1600" b="0" u="none" strike="noStrike" cap="none" normalizeH="0" baseline="0" dirty="0" smtClean="0" bmk="_Toc524730103">
                <a:ln>
                  <a:noFill/>
                </a:ln>
                <a:effectLst/>
                <a:latin typeface="Arial" panose="020B0604020202020204" pitchFamily="34" charset="0"/>
                <a:ea typeface="Calibri" panose="020F0502020204030204" pitchFamily="34" charset="0"/>
                <a:cs typeface="Arial" panose="020B0604020202020204" pitchFamily="34" charset="0"/>
              </a:rPr>
              <a:t>drica verde versus disponibilidad de agua verde mensual (DAV) de la zona alta de la cuenca de la Quebrada La Angula (2007)</a:t>
            </a:r>
            <a:endParaRPr kumimoji="0" lang="es-CO" altLang="es-CO" sz="1600" b="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471299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80628" y="1381494"/>
            <a:ext cx="8326395" cy="461665"/>
          </a:xfrm>
          <a:prstGeom prst="rect">
            <a:avLst/>
          </a:prstGeom>
        </p:spPr>
        <p:txBody>
          <a:bodyPr wrap="square">
            <a:spAutoFit/>
          </a:bodyPr>
          <a:lstStyle/>
          <a:p>
            <a:r>
              <a:rPr lang="es-CO" sz="2400" b="1" dirty="0"/>
              <a:t>II. CÁLCULO DE LA HUELLA </a:t>
            </a:r>
            <a:r>
              <a:rPr lang="es-CO" sz="2400" b="1" dirty="0" smtClean="0"/>
              <a:t>HIDRICA</a:t>
            </a:r>
            <a:endParaRPr lang="es-ES" sz="2400" dirty="0"/>
          </a:p>
        </p:txBody>
      </p:sp>
      <p:sp>
        <p:nvSpPr>
          <p:cNvPr id="6" name="Título 1"/>
          <p:cNvSpPr txBox="1">
            <a:spLocks/>
          </p:cNvSpPr>
          <p:nvPr/>
        </p:nvSpPr>
        <p:spPr>
          <a:xfrm>
            <a:off x="600476" y="694783"/>
            <a:ext cx="7886700" cy="10316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4000" b="1" dirty="0" smtClean="0">
                <a:solidFill>
                  <a:schemeClr val="tx1">
                    <a:lumMod val="50000"/>
                    <a:lumOff val="50000"/>
                  </a:schemeClr>
                </a:solidFill>
              </a:rPr>
              <a:t>RESULTADOS</a:t>
            </a:r>
            <a:endParaRPr lang="es-CO" sz="4000" b="1" dirty="0">
              <a:solidFill>
                <a:schemeClr val="tx1">
                  <a:lumMod val="50000"/>
                  <a:lumOff val="50000"/>
                </a:schemeClr>
              </a:solidFill>
            </a:endParaRPr>
          </a:p>
        </p:txBody>
      </p:sp>
      <p:sp>
        <p:nvSpPr>
          <p:cNvPr id="4" name="Rectangle 2"/>
          <p:cNvSpPr>
            <a:spLocks noChangeArrowheads="1"/>
          </p:cNvSpPr>
          <p:nvPr/>
        </p:nvSpPr>
        <p:spPr bwMode="auto">
          <a:xfrm>
            <a:off x="295619" y="195595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8" name="Rectangle 3"/>
          <p:cNvSpPr>
            <a:spLocks noChangeArrowheads="1"/>
          </p:cNvSpPr>
          <p:nvPr/>
        </p:nvSpPr>
        <p:spPr bwMode="auto">
          <a:xfrm>
            <a:off x="295619" y="5425691"/>
            <a:ext cx="7438222"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700" b="0" i="0" u="none" strike="noStrike" cap="none" normalizeH="0" baseline="0" dirty="0" smtClean="0" bmk="">
              <a:ln>
                <a:noFill/>
              </a:ln>
              <a:solidFill>
                <a:schemeClr val="tx1"/>
              </a:solidFill>
              <a:effectLst/>
            </a:endParaRPr>
          </a:p>
          <a:p>
            <a:r>
              <a:rPr lang="es-CO" sz="1600" dirty="0">
                <a:latin typeface="Arial" panose="020B0604020202020204" pitchFamily="34" charset="0"/>
                <a:cs typeface="Arial" panose="020B0604020202020204" pitchFamily="34" charset="0"/>
              </a:rPr>
              <a:t>Figura </a:t>
            </a:r>
            <a:r>
              <a:rPr lang="es-CO" sz="1600" dirty="0" smtClean="0">
                <a:latin typeface="Arial" panose="020B0604020202020204" pitchFamily="34" charset="0"/>
                <a:cs typeface="Arial" panose="020B0604020202020204" pitchFamily="34" charset="0"/>
              </a:rPr>
              <a:t>15. </a:t>
            </a:r>
            <a:r>
              <a:rPr lang="es-CO" sz="1600" dirty="0">
                <a:latin typeface="Arial" panose="020B0604020202020204" pitchFamily="34" charset="0"/>
                <a:cs typeface="Arial" panose="020B0604020202020204" pitchFamily="34" charset="0"/>
              </a:rPr>
              <a:t>Huella hídrica azul versus oferta de agua azul neta de la zona alta de la cuenca de la Quebrada La Angula (2007)</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9" name="Gráfico 8"/>
          <p:cNvGraphicFramePr/>
          <p:nvPr>
            <p:extLst/>
          </p:nvPr>
        </p:nvGraphicFramePr>
        <p:xfrm>
          <a:off x="884585" y="1955957"/>
          <a:ext cx="7124678" cy="33872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47811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80628" y="1381494"/>
            <a:ext cx="8326395" cy="461665"/>
          </a:xfrm>
          <a:prstGeom prst="rect">
            <a:avLst/>
          </a:prstGeom>
        </p:spPr>
        <p:txBody>
          <a:bodyPr wrap="square">
            <a:spAutoFit/>
          </a:bodyPr>
          <a:lstStyle/>
          <a:p>
            <a:r>
              <a:rPr lang="es-CO" sz="2400" b="1" dirty="0"/>
              <a:t>II. CÁLCULO DE LA HUELLA </a:t>
            </a:r>
            <a:r>
              <a:rPr lang="es-CO" sz="2400" b="1" dirty="0" smtClean="0"/>
              <a:t>HIDRICA</a:t>
            </a:r>
            <a:endParaRPr lang="es-ES" sz="2400" dirty="0"/>
          </a:p>
        </p:txBody>
      </p:sp>
      <p:sp>
        <p:nvSpPr>
          <p:cNvPr id="6" name="Título 1"/>
          <p:cNvSpPr txBox="1">
            <a:spLocks/>
          </p:cNvSpPr>
          <p:nvPr/>
        </p:nvSpPr>
        <p:spPr>
          <a:xfrm>
            <a:off x="600476" y="694783"/>
            <a:ext cx="7886700" cy="10316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4000" b="1" dirty="0" smtClean="0">
                <a:solidFill>
                  <a:schemeClr val="tx1">
                    <a:lumMod val="50000"/>
                    <a:lumOff val="50000"/>
                  </a:schemeClr>
                </a:solidFill>
              </a:rPr>
              <a:t>RESULTADOS</a:t>
            </a:r>
            <a:endParaRPr lang="es-CO" sz="4000" b="1" dirty="0">
              <a:solidFill>
                <a:schemeClr val="tx1">
                  <a:lumMod val="50000"/>
                  <a:lumOff val="50000"/>
                </a:schemeClr>
              </a:solidFill>
            </a:endParaRPr>
          </a:p>
        </p:txBody>
      </p:sp>
      <p:sp>
        <p:nvSpPr>
          <p:cNvPr id="4" name="Rectangle 2"/>
          <p:cNvSpPr>
            <a:spLocks noChangeArrowheads="1"/>
          </p:cNvSpPr>
          <p:nvPr/>
        </p:nvSpPr>
        <p:spPr bwMode="auto">
          <a:xfrm>
            <a:off x="295619" y="195595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8" name="Rectangle 3"/>
          <p:cNvSpPr>
            <a:spLocks noChangeArrowheads="1"/>
          </p:cNvSpPr>
          <p:nvPr/>
        </p:nvSpPr>
        <p:spPr bwMode="auto">
          <a:xfrm>
            <a:off x="295619" y="5783855"/>
            <a:ext cx="743822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CO" sz="1600" dirty="0">
                <a:latin typeface="Arial" panose="020B0604020202020204" pitchFamily="34" charset="0"/>
                <a:cs typeface="Arial" panose="020B0604020202020204" pitchFamily="34" charset="0"/>
              </a:rPr>
              <a:t>Figura </a:t>
            </a:r>
            <a:r>
              <a:rPr lang="es-CO" sz="1600" dirty="0" smtClean="0">
                <a:latin typeface="Arial" panose="020B0604020202020204" pitchFamily="34" charset="0"/>
                <a:cs typeface="Arial" panose="020B0604020202020204" pitchFamily="34" charset="0"/>
              </a:rPr>
              <a:t>16. </a:t>
            </a:r>
            <a:r>
              <a:rPr lang="es-CO" sz="1600" dirty="0">
                <a:latin typeface="Arial" panose="020B0604020202020204" pitchFamily="34" charset="0"/>
                <a:cs typeface="Arial" panose="020B0604020202020204" pitchFamily="34" charset="0"/>
              </a:rPr>
              <a:t>Huella hídrica gris versus oferta natural de la zona alta de la cuenca de la Quebrada La Angula (2007)</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7" name="Gráfico 6"/>
          <p:cNvGraphicFramePr/>
          <p:nvPr>
            <p:extLst/>
          </p:nvPr>
        </p:nvGraphicFramePr>
        <p:xfrm>
          <a:off x="696212" y="1843159"/>
          <a:ext cx="7695225" cy="39406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32628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80628" y="1381494"/>
            <a:ext cx="8326395" cy="461665"/>
          </a:xfrm>
          <a:prstGeom prst="rect">
            <a:avLst/>
          </a:prstGeom>
        </p:spPr>
        <p:txBody>
          <a:bodyPr wrap="square">
            <a:spAutoFit/>
          </a:bodyPr>
          <a:lstStyle/>
          <a:p>
            <a:r>
              <a:rPr lang="es-CO" sz="2400" b="1" dirty="0"/>
              <a:t>II. CÁLCULO DE LA HUELLA </a:t>
            </a:r>
            <a:r>
              <a:rPr lang="es-CO" sz="2400" b="1" dirty="0" smtClean="0"/>
              <a:t>HIDRICA </a:t>
            </a:r>
            <a:endParaRPr lang="es-ES" sz="2400" dirty="0"/>
          </a:p>
        </p:txBody>
      </p:sp>
      <p:sp>
        <p:nvSpPr>
          <p:cNvPr id="6" name="Título 1"/>
          <p:cNvSpPr txBox="1">
            <a:spLocks/>
          </p:cNvSpPr>
          <p:nvPr/>
        </p:nvSpPr>
        <p:spPr>
          <a:xfrm>
            <a:off x="600476" y="694783"/>
            <a:ext cx="7886700" cy="10316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4000" b="1" dirty="0" smtClean="0">
                <a:solidFill>
                  <a:schemeClr val="tx1">
                    <a:lumMod val="50000"/>
                    <a:lumOff val="50000"/>
                  </a:schemeClr>
                </a:solidFill>
              </a:rPr>
              <a:t>RESULTADOS</a:t>
            </a:r>
            <a:endParaRPr lang="es-CO" sz="4000" b="1" dirty="0">
              <a:solidFill>
                <a:schemeClr val="tx1">
                  <a:lumMod val="50000"/>
                  <a:lumOff val="50000"/>
                </a:schemeClr>
              </a:solidFill>
            </a:endParaRPr>
          </a:p>
        </p:txBody>
      </p:sp>
      <p:sp>
        <p:nvSpPr>
          <p:cNvPr id="4" name="Rectangle 2"/>
          <p:cNvSpPr>
            <a:spLocks noChangeArrowheads="1"/>
          </p:cNvSpPr>
          <p:nvPr/>
        </p:nvSpPr>
        <p:spPr bwMode="auto">
          <a:xfrm>
            <a:off x="295619" y="195595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8" name="Rectangle 3"/>
          <p:cNvSpPr>
            <a:spLocks noChangeArrowheads="1"/>
          </p:cNvSpPr>
          <p:nvPr/>
        </p:nvSpPr>
        <p:spPr bwMode="auto">
          <a:xfrm>
            <a:off x="295619" y="5651355"/>
            <a:ext cx="743822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CO" sz="1600" dirty="0">
                <a:latin typeface="Arial" panose="020B0604020202020204" pitchFamily="34" charset="0"/>
                <a:cs typeface="Arial" panose="020B0604020202020204" pitchFamily="34" charset="0"/>
              </a:rPr>
              <a:t>Figura </a:t>
            </a:r>
            <a:r>
              <a:rPr lang="es-CO" sz="1600" dirty="0" smtClean="0">
                <a:latin typeface="Arial" panose="020B0604020202020204" pitchFamily="34" charset="0"/>
                <a:cs typeface="Arial" panose="020B0604020202020204" pitchFamily="34" charset="0"/>
              </a:rPr>
              <a:t>17. </a:t>
            </a:r>
            <a:r>
              <a:rPr lang="es-CO" sz="1600" dirty="0">
                <a:latin typeface="Arial" panose="020B0604020202020204" pitchFamily="34" charset="0"/>
                <a:cs typeface="Arial" panose="020B0604020202020204" pitchFamily="34" charset="0"/>
              </a:rPr>
              <a:t>Huella hídrica verde versus disponibilidad de agua verde mensual (DAV) de la zona alta de la cuenca de la Quebrada La Angula (2015)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9" name="Gráfico 8"/>
          <p:cNvGraphicFramePr/>
          <p:nvPr>
            <p:extLst/>
          </p:nvPr>
        </p:nvGraphicFramePr>
        <p:xfrm>
          <a:off x="840265" y="1955958"/>
          <a:ext cx="7543571" cy="35965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43705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80628" y="1381494"/>
            <a:ext cx="8326395" cy="461665"/>
          </a:xfrm>
          <a:prstGeom prst="rect">
            <a:avLst/>
          </a:prstGeom>
        </p:spPr>
        <p:txBody>
          <a:bodyPr wrap="square">
            <a:spAutoFit/>
          </a:bodyPr>
          <a:lstStyle/>
          <a:p>
            <a:r>
              <a:rPr lang="es-CO" sz="2400" b="1" dirty="0"/>
              <a:t>II. CÁLCULO DE LA HUELLA </a:t>
            </a:r>
            <a:r>
              <a:rPr lang="es-CO" sz="2400" b="1" dirty="0" smtClean="0"/>
              <a:t>HIDRICA </a:t>
            </a:r>
            <a:endParaRPr lang="es-ES" sz="2400" dirty="0"/>
          </a:p>
        </p:txBody>
      </p:sp>
      <p:sp>
        <p:nvSpPr>
          <p:cNvPr id="6" name="Título 1"/>
          <p:cNvSpPr txBox="1">
            <a:spLocks/>
          </p:cNvSpPr>
          <p:nvPr/>
        </p:nvSpPr>
        <p:spPr>
          <a:xfrm>
            <a:off x="600476" y="694783"/>
            <a:ext cx="7886700" cy="10316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4000" b="1" dirty="0" smtClean="0">
                <a:solidFill>
                  <a:schemeClr val="tx1">
                    <a:lumMod val="50000"/>
                    <a:lumOff val="50000"/>
                  </a:schemeClr>
                </a:solidFill>
              </a:rPr>
              <a:t>RESULTADOS</a:t>
            </a:r>
            <a:endParaRPr lang="es-CO" sz="4000" b="1" dirty="0">
              <a:solidFill>
                <a:schemeClr val="tx1">
                  <a:lumMod val="50000"/>
                  <a:lumOff val="50000"/>
                </a:schemeClr>
              </a:solidFill>
            </a:endParaRPr>
          </a:p>
        </p:txBody>
      </p:sp>
      <p:sp>
        <p:nvSpPr>
          <p:cNvPr id="4" name="Rectangle 2"/>
          <p:cNvSpPr>
            <a:spLocks noChangeArrowheads="1"/>
          </p:cNvSpPr>
          <p:nvPr/>
        </p:nvSpPr>
        <p:spPr bwMode="auto">
          <a:xfrm>
            <a:off x="295619" y="195595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8" name="Rectangle 3"/>
          <p:cNvSpPr>
            <a:spLocks noChangeArrowheads="1"/>
          </p:cNvSpPr>
          <p:nvPr/>
        </p:nvSpPr>
        <p:spPr bwMode="auto">
          <a:xfrm>
            <a:off x="295619" y="5651355"/>
            <a:ext cx="743822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CO" sz="1600" dirty="0">
                <a:latin typeface="Arial" panose="020B0604020202020204" pitchFamily="34" charset="0"/>
                <a:cs typeface="Arial" panose="020B0604020202020204" pitchFamily="34" charset="0"/>
              </a:rPr>
              <a:t>Figura </a:t>
            </a:r>
            <a:r>
              <a:rPr lang="es-CO" sz="1600" dirty="0" smtClean="0">
                <a:latin typeface="Arial" panose="020B0604020202020204" pitchFamily="34" charset="0"/>
                <a:cs typeface="Arial" panose="020B0604020202020204" pitchFamily="34" charset="0"/>
              </a:rPr>
              <a:t>18. </a:t>
            </a:r>
            <a:r>
              <a:rPr lang="es-CO" sz="1600" dirty="0">
                <a:latin typeface="Arial" panose="020B0604020202020204" pitchFamily="34" charset="0"/>
                <a:cs typeface="Arial" panose="020B0604020202020204" pitchFamily="34" charset="0"/>
              </a:rPr>
              <a:t>Huella hídrica azul versus oferta de agua azul neta de la zona alta de la cuenca de la Quebrada La Angula (2015)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7" name="Gráfico 6"/>
          <p:cNvGraphicFramePr/>
          <p:nvPr>
            <p:extLst/>
          </p:nvPr>
        </p:nvGraphicFramePr>
        <p:xfrm>
          <a:off x="763146" y="1740950"/>
          <a:ext cx="7532555" cy="38776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8621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80628" y="1381494"/>
            <a:ext cx="8326395" cy="461665"/>
          </a:xfrm>
          <a:prstGeom prst="rect">
            <a:avLst/>
          </a:prstGeom>
        </p:spPr>
        <p:txBody>
          <a:bodyPr wrap="square">
            <a:spAutoFit/>
          </a:bodyPr>
          <a:lstStyle/>
          <a:p>
            <a:r>
              <a:rPr lang="es-CO" sz="2400" b="1" dirty="0"/>
              <a:t>II. CÁLCULO DE LA HUELLA </a:t>
            </a:r>
            <a:r>
              <a:rPr lang="es-CO" sz="2400" b="1" dirty="0" smtClean="0"/>
              <a:t>HIDRICA </a:t>
            </a:r>
            <a:endParaRPr lang="es-ES" sz="2400" dirty="0"/>
          </a:p>
        </p:txBody>
      </p:sp>
      <p:sp>
        <p:nvSpPr>
          <p:cNvPr id="6" name="Título 1"/>
          <p:cNvSpPr txBox="1">
            <a:spLocks/>
          </p:cNvSpPr>
          <p:nvPr/>
        </p:nvSpPr>
        <p:spPr>
          <a:xfrm>
            <a:off x="600476" y="694783"/>
            <a:ext cx="7886700" cy="10316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4000" b="1" dirty="0" smtClean="0">
                <a:solidFill>
                  <a:schemeClr val="tx1">
                    <a:lumMod val="50000"/>
                    <a:lumOff val="50000"/>
                  </a:schemeClr>
                </a:solidFill>
              </a:rPr>
              <a:t>RESULTADOS</a:t>
            </a:r>
            <a:endParaRPr lang="es-CO" sz="4000" b="1" dirty="0">
              <a:solidFill>
                <a:schemeClr val="tx1">
                  <a:lumMod val="50000"/>
                  <a:lumOff val="50000"/>
                </a:schemeClr>
              </a:solidFill>
            </a:endParaRPr>
          </a:p>
        </p:txBody>
      </p:sp>
      <p:sp>
        <p:nvSpPr>
          <p:cNvPr id="4" name="Rectangle 2"/>
          <p:cNvSpPr>
            <a:spLocks noChangeArrowheads="1"/>
          </p:cNvSpPr>
          <p:nvPr/>
        </p:nvSpPr>
        <p:spPr bwMode="auto">
          <a:xfrm>
            <a:off x="295619" y="195595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pic>
        <p:nvPicPr>
          <p:cNvPr id="9" name="Imagen 8" descr="CDMB analiza afectaciÃ³n en la quebrada La Angula en el municipio de Lebrija"/>
          <p:cNvPicPr/>
          <p:nvPr/>
        </p:nvPicPr>
        <p:blipFill>
          <a:blip r:embed="rId2">
            <a:extLst>
              <a:ext uri="{28A0092B-C50C-407E-A947-70E740481C1C}">
                <a14:useLocalDpi xmlns:a14="http://schemas.microsoft.com/office/drawing/2010/main" val="0"/>
              </a:ext>
            </a:extLst>
          </a:blip>
          <a:srcRect/>
          <a:stretch>
            <a:fillRect/>
          </a:stretch>
        </p:blipFill>
        <p:spPr bwMode="auto">
          <a:xfrm>
            <a:off x="1392843" y="1970422"/>
            <a:ext cx="6358313" cy="3882983"/>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5" name="Rectangle 3"/>
          <p:cNvSpPr>
            <a:spLocks noChangeArrowheads="1"/>
          </p:cNvSpPr>
          <p:nvPr/>
        </p:nvSpPr>
        <p:spPr bwMode="auto">
          <a:xfrm>
            <a:off x="600476" y="6030605"/>
            <a:ext cx="71506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600" b="0" u="none" strike="noStrike" cap="none" normalizeH="0" baseline="0" dirty="0" smtClean="0">
                <a:ln>
                  <a:noFill/>
                </a:ln>
                <a:effectLst/>
                <a:latin typeface="Arial" panose="020B0604020202020204" pitchFamily="34" charset="0"/>
                <a:ea typeface="Calibri" panose="020F0502020204030204" pitchFamily="34" charset="0"/>
                <a:cs typeface="Arial" panose="020B0604020202020204" pitchFamily="34" charset="0"/>
              </a:rPr>
              <a:t>F</a:t>
            </a:r>
            <a:r>
              <a:rPr kumimoji="0" lang="es-CO" altLang="es-CO" sz="1600" b="0" u="none" strike="noStrike" cap="none" normalizeH="0" baseline="0" dirty="0" smtClean="0" bmk="">
                <a:ln>
                  <a:noFill/>
                </a:ln>
                <a:effectLst/>
                <a:latin typeface="Arial" panose="020B0604020202020204" pitchFamily="34" charset="0"/>
                <a:ea typeface="Calibri" panose="020F0502020204030204" pitchFamily="34" charset="0"/>
                <a:cs typeface="Arial" panose="020B0604020202020204" pitchFamily="34" charset="0"/>
              </a:rPr>
              <a:t>igura </a:t>
            </a:r>
            <a:r>
              <a:rPr lang="es-CO" altLang="es-CO" sz="1600" dirty="0" smtClean="0" bmk="_Toc524730108">
                <a:latin typeface="Arial" panose="020B0604020202020204" pitchFamily="34" charset="0"/>
                <a:ea typeface="Calibri" panose="020F0502020204030204" pitchFamily="34" charset="0"/>
                <a:cs typeface="Arial" panose="020B0604020202020204" pitchFamily="34" charset="0"/>
              </a:rPr>
              <a:t>19</a:t>
            </a:r>
            <a:r>
              <a:rPr kumimoji="0" lang="es-CO" altLang="es-CO" sz="1600" b="0" u="none" strike="noStrike" cap="none" normalizeH="0" baseline="0" dirty="0" smtClean="0" bmk="_Toc524730108">
                <a:ln>
                  <a:noFill/>
                </a:ln>
                <a:effectLst/>
                <a:latin typeface="Arial" panose="020B0604020202020204" pitchFamily="34" charset="0"/>
                <a:ea typeface="Calibri" panose="020F0502020204030204" pitchFamily="34" charset="0"/>
                <a:cs typeface="Arial" panose="020B0604020202020204" pitchFamily="34" charset="0"/>
              </a:rPr>
              <a:t>. Quebrada La Angula en estado cr</a:t>
            </a:r>
            <a:r>
              <a:rPr kumimoji="0" lang="es-CO" altLang="es-CO" sz="1600" b="0" u="none" strike="noStrike" cap="none" normalizeH="0" baseline="0" dirty="0" smtClean="0" bmk="_Toc524730108">
                <a:ln>
                  <a:noFill/>
                </a:ln>
                <a:effectLst/>
                <a:latin typeface="Calibri" panose="020F0502020204030204" pitchFamily="34" charset="0"/>
                <a:ea typeface="Calibri" panose="020F0502020204030204" pitchFamily="34" charset="0"/>
                <a:cs typeface="Arial" panose="020B0604020202020204" pitchFamily="34" charset="0"/>
              </a:rPr>
              <a:t>í</a:t>
            </a:r>
            <a:r>
              <a:rPr kumimoji="0" lang="es-CO" altLang="es-CO" sz="1600" b="0" u="none" strike="noStrike" cap="none" normalizeH="0" baseline="0" dirty="0" smtClean="0" bmk="_Toc524730108">
                <a:ln>
                  <a:noFill/>
                </a:ln>
                <a:effectLst/>
                <a:latin typeface="Arial" panose="020B0604020202020204" pitchFamily="34" charset="0"/>
                <a:ea typeface="Calibri" panose="020F0502020204030204" pitchFamily="34" charset="0"/>
                <a:cs typeface="Arial" panose="020B0604020202020204" pitchFamily="34" charset="0"/>
              </a:rPr>
              <a:t>tico durante la sequ</a:t>
            </a:r>
            <a:r>
              <a:rPr kumimoji="0" lang="es-CO" altLang="es-CO" sz="1600" b="0" u="none" strike="noStrike" cap="none" normalizeH="0" baseline="0" dirty="0" smtClean="0" bmk="_Toc524730108">
                <a:ln>
                  <a:noFill/>
                </a:ln>
                <a:effectLst/>
                <a:latin typeface="Calibri" panose="020F0502020204030204" pitchFamily="34" charset="0"/>
                <a:ea typeface="Calibri" panose="020F0502020204030204" pitchFamily="34" charset="0"/>
                <a:cs typeface="Arial" panose="020B0604020202020204" pitchFamily="34" charset="0"/>
              </a:rPr>
              <a:t>í</a:t>
            </a:r>
            <a:r>
              <a:rPr kumimoji="0" lang="es-CO" altLang="es-CO" sz="1600" b="0" u="none" strike="noStrike" cap="none" normalizeH="0" baseline="0" dirty="0" smtClean="0" bmk="_Toc524730108">
                <a:ln>
                  <a:noFill/>
                </a:ln>
                <a:effectLst/>
                <a:latin typeface="Arial" panose="020B0604020202020204" pitchFamily="34" charset="0"/>
                <a:ea typeface="Calibri" panose="020F0502020204030204" pitchFamily="34" charset="0"/>
                <a:cs typeface="Arial" panose="020B0604020202020204" pitchFamily="34" charset="0"/>
              </a:rPr>
              <a:t>a del segundo semestre del a</a:t>
            </a:r>
            <a:r>
              <a:rPr kumimoji="0" lang="es-CO" altLang="es-CO" sz="1600" b="0" u="none" strike="noStrike" cap="none" normalizeH="0" baseline="0" dirty="0" smtClean="0" bmk="_Toc524730108">
                <a:ln>
                  <a:noFill/>
                </a:ln>
                <a:effectLst/>
                <a:latin typeface="Calibri" panose="020F0502020204030204" pitchFamily="34" charset="0"/>
                <a:ea typeface="Calibri" panose="020F0502020204030204" pitchFamily="34" charset="0"/>
                <a:cs typeface="Arial" panose="020B0604020202020204" pitchFamily="34" charset="0"/>
              </a:rPr>
              <a:t>ñ</a:t>
            </a:r>
            <a:r>
              <a:rPr kumimoji="0" lang="es-CO" altLang="es-CO" sz="1600" b="0" u="none" strike="noStrike" cap="none" normalizeH="0" baseline="0" dirty="0" smtClean="0" bmk="_Toc524730108">
                <a:ln>
                  <a:noFill/>
                </a:ln>
                <a:effectLst/>
                <a:latin typeface="Arial" panose="020B0604020202020204" pitchFamily="34" charset="0"/>
                <a:ea typeface="Calibri" panose="020F0502020204030204" pitchFamily="34" charset="0"/>
                <a:cs typeface="Arial" panose="020B0604020202020204" pitchFamily="34" charset="0"/>
              </a:rPr>
              <a:t>o 2015</a:t>
            </a:r>
            <a:endParaRPr kumimoji="0" lang="es-CO" altLang="es-CO" sz="1600" b="0" u="none" strike="noStrike" cap="none" normalizeH="0" baseline="0" dirty="0" smtClean="0">
              <a:ln>
                <a:noFill/>
              </a:ln>
              <a:effectLst/>
              <a:latin typeface="Arial" panose="020B0604020202020204" pitchFamily="34" charset="0"/>
            </a:endParaRPr>
          </a:p>
        </p:txBody>
      </p:sp>
    </p:spTree>
    <p:extLst>
      <p:ext uri="{BB962C8B-B14F-4D97-AF65-F5344CB8AC3E}">
        <p14:creationId xmlns:p14="http://schemas.microsoft.com/office/powerpoint/2010/main" val="4143276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80628" y="1381494"/>
            <a:ext cx="8326395" cy="461665"/>
          </a:xfrm>
          <a:prstGeom prst="rect">
            <a:avLst/>
          </a:prstGeom>
        </p:spPr>
        <p:txBody>
          <a:bodyPr wrap="square">
            <a:spAutoFit/>
          </a:bodyPr>
          <a:lstStyle/>
          <a:p>
            <a:r>
              <a:rPr lang="es-CO" sz="2400" b="1" dirty="0"/>
              <a:t>II. </a:t>
            </a:r>
            <a:r>
              <a:rPr lang="es-CO" sz="2400" b="1" dirty="0" smtClean="0"/>
              <a:t>ESCENARIOS</a:t>
            </a:r>
            <a:endParaRPr lang="es-ES" sz="2400" dirty="0"/>
          </a:p>
        </p:txBody>
      </p:sp>
      <p:sp>
        <p:nvSpPr>
          <p:cNvPr id="6" name="Título 1"/>
          <p:cNvSpPr txBox="1">
            <a:spLocks/>
          </p:cNvSpPr>
          <p:nvPr/>
        </p:nvSpPr>
        <p:spPr>
          <a:xfrm>
            <a:off x="600476" y="694783"/>
            <a:ext cx="7886700" cy="10316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4000" b="1" dirty="0" smtClean="0">
                <a:solidFill>
                  <a:schemeClr val="tx1">
                    <a:lumMod val="50000"/>
                    <a:lumOff val="50000"/>
                  </a:schemeClr>
                </a:solidFill>
              </a:rPr>
              <a:t>RESULTADOS</a:t>
            </a:r>
            <a:endParaRPr lang="es-CO" sz="4000" b="1" dirty="0">
              <a:solidFill>
                <a:schemeClr val="tx1">
                  <a:lumMod val="50000"/>
                  <a:lumOff val="50000"/>
                </a:schemeClr>
              </a:solidFill>
            </a:endParaRPr>
          </a:p>
        </p:txBody>
      </p:sp>
      <p:sp>
        <p:nvSpPr>
          <p:cNvPr id="4" name="Rectangle 2"/>
          <p:cNvSpPr>
            <a:spLocks noChangeArrowheads="1"/>
          </p:cNvSpPr>
          <p:nvPr/>
        </p:nvSpPr>
        <p:spPr bwMode="auto">
          <a:xfrm>
            <a:off x="295619" y="195595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5" name="Rectangle 3"/>
          <p:cNvSpPr>
            <a:spLocks noChangeArrowheads="1"/>
          </p:cNvSpPr>
          <p:nvPr/>
        </p:nvSpPr>
        <p:spPr bwMode="auto">
          <a:xfrm>
            <a:off x="478066" y="5907843"/>
            <a:ext cx="72667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CO" sz="1600" dirty="0">
                <a:latin typeface="Arial" panose="020B0604020202020204" pitchFamily="34" charset="0"/>
                <a:cs typeface="Arial" panose="020B0604020202020204" pitchFamily="34" charset="0"/>
              </a:rPr>
              <a:t>Figura </a:t>
            </a:r>
            <a:r>
              <a:rPr lang="es-CO" sz="1600" dirty="0" smtClean="0">
                <a:latin typeface="Arial" panose="020B0604020202020204" pitchFamily="34" charset="0"/>
                <a:cs typeface="Arial" panose="020B0604020202020204" pitchFamily="34" charset="0"/>
              </a:rPr>
              <a:t>20. </a:t>
            </a:r>
            <a:r>
              <a:rPr lang="es-CO" sz="1600" dirty="0">
                <a:latin typeface="Arial" panose="020B0604020202020204" pitchFamily="34" charset="0"/>
                <a:cs typeface="Arial" panose="020B0604020202020204" pitchFamily="34" charset="0"/>
              </a:rPr>
              <a:t>Comparación de los resultados de huella hídrica anual (azul, verde y gris) de los escenarios respecto al año base 2015</a:t>
            </a:r>
          </a:p>
        </p:txBody>
      </p:sp>
      <p:graphicFrame>
        <p:nvGraphicFramePr>
          <p:cNvPr id="8" name="Gráfico 7"/>
          <p:cNvGraphicFramePr/>
          <p:nvPr>
            <p:extLst/>
          </p:nvPr>
        </p:nvGraphicFramePr>
        <p:xfrm>
          <a:off x="758098" y="1955956"/>
          <a:ext cx="7163030" cy="39160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67471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600476" y="816689"/>
            <a:ext cx="7886700" cy="10316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4000" b="1" dirty="0" smtClean="0">
                <a:solidFill>
                  <a:schemeClr val="tx1">
                    <a:lumMod val="50000"/>
                    <a:lumOff val="50000"/>
                  </a:schemeClr>
                </a:solidFill>
              </a:rPr>
              <a:t>CONCLUSIONES</a:t>
            </a:r>
            <a:endParaRPr lang="es-CO" sz="4000" b="1" dirty="0">
              <a:solidFill>
                <a:schemeClr val="tx1">
                  <a:lumMod val="50000"/>
                  <a:lumOff val="50000"/>
                </a:schemeClr>
              </a:solidFill>
            </a:endParaRPr>
          </a:p>
        </p:txBody>
      </p:sp>
      <p:sp>
        <p:nvSpPr>
          <p:cNvPr id="4" name="Rectangle 2"/>
          <p:cNvSpPr>
            <a:spLocks noChangeArrowheads="1"/>
          </p:cNvSpPr>
          <p:nvPr/>
        </p:nvSpPr>
        <p:spPr bwMode="auto">
          <a:xfrm>
            <a:off x="295619" y="195595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9" name="Rectángulo 8"/>
          <p:cNvSpPr/>
          <p:nvPr/>
        </p:nvSpPr>
        <p:spPr>
          <a:xfrm>
            <a:off x="393881" y="1848352"/>
            <a:ext cx="8356237" cy="4247317"/>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CO" dirty="0" smtClean="0">
                <a:latin typeface="Arial" panose="020B0604020202020204" pitchFamily="34" charset="0"/>
                <a:ea typeface="Times New Roman" panose="02020603050405020304" pitchFamily="18" charset="0"/>
                <a:cs typeface="Times New Roman" panose="02020603050405020304" pitchFamily="18" charset="0"/>
              </a:rPr>
              <a:t>P</a:t>
            </a:r>
            <a:r>
              <a:rPr lang="es-CO"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ara el 2007</a:t>
            </a:r>
            <a:r>
              <a:rPr lang="es-CO" dirty="0">
                <a:latin typeface="Arial" panose="020B0604020202020204" pitchFamily="34" charset="0"/>
                <a:ea typeface="Calibri" panose="020F0502020204030204" pitchFamily="34" charset="0"/>
                <a:cs typeface="Times New Roman" panose="02020603050405020304" pitchFamily="18" charset="0"/>
              </a:rPr>
              <a:t>, la </a:t>
            </a:r>
            <a:r>
              <a:rPr lang="es-CO" dirty="0" smtClean="0">
                <a:latin typeface="Arial" panose="020B0604020202020204" pitchFamily="34" charset="0"/>
                <a:ea typeface="Calibri" panose="020F0502020204030204" pitchFamily="34" charset="0"/>
                <a:cs typeface="Times New Roman" panose="02020603050405020304" pitchFamily="18" charset="0"/>
              </a:rPr>
              <a:t>HH </a:t>
            </a:r>
            <a:r>
              <a:rPr lang="es-CO" dirty="0">
                <a:latin typeface="Arial" panose="020B0604020202020204" pitchFamily="34" charset="0"/>
                <a:ea typeface="Calibri" panose="020F0502020204030204" pitchFamily="34" charset="0"/>
                <a:cs typeface="Times New Roman" panose="02020603050405020304" pitchFamily="18" charset="0"/>
              </a:rPr>
              <a:t>total en la zona alta de la cuenca La Angula, considerando los cultivos de piña y lima Tahití fue </a:t>
            </a:r>
            <a:r>
              <a:rPr lang="es-CO" dirty="0" smtClean="0">
                <a:latin typeface="Arial" panose="020B0604020202020204" pitchFamily="34" charset="0"/>
                <a:ea typeface="Calibri" panose="020F0502020204030204" pitchFamily="34" charset="0"/>
                <a:cs typeface="Times New Roman" panose="02020603050405020304" pitchFamily="18" charset="0"/>
              </a:rPr>
              <a:t>de </a:t>
            </a:r>
            <a:r>
              <a:rPr lang="es-CO"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7,46 Hm</a:t>
            </a:r>
            <a:r>
              <a:rPr lang="es-CO" baseline="30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3</a:t>
            </a:r>
            <a:r>
              <a:rPr lang="es-CO"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de los cuales el 4% conforma </a:t>
            </a:r>
            <a:r>
              <a:rPr lang="es-CO"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la HHA, </a:t>
            </a:r>
            <a:r>
              <a:rPr lang="es-CO"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el 93% </a:t>
            </a:r>
            <a:r>
              <a:rPr lang="es-CO"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la HHV y </a:t>
            </a:r>
            <a:r>
              <a:rPr lang="es-CO"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el 3</a:t>
            </a:r>
            <a:r>
              <a:rPr lang="es-CO"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la HHG. </a:t>
            </a:r>
            <a:r>
              <a:rPr lang="es-CO"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Del volumen total consumido, el 76,6% se adicionó al proceso productivo de la piña, y el 23,4% al de la lima Tahití.</a:t>
            </a:r>
            <a:endParaRPr lang="es-CO" dirty="0">
              <a:latin typeface="Calibri" panose="020F0502020204030204" pitchFamily="34" charset="0"/>
              <a:ea typeface="Calibri" panose="020F0502020204030204" pitchFamily="34" charset="0"/>
              <a:cs typeface="Times New Roman" panose="02020603050405020304" pitchFamily="18" charset="0"/>
            </a:endParaRPr>
          </a:p>
          <a:p>
            <a:pPr marL="180340" indent="-180340" algn="just">
              <a:lnSpc>
                <a:spcPct val="150000"/>
              </a:lnSpc>
              <a:spcAft>
                <a:spcPts val="0"/>
              </a:spcAft>
            </a:pPr>
            <a:r>
              <a:rPr lang="es-CO"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s-CO"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CO"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Para el año 2015 </a:t>
            </a:r>
            <a:r>
              <a:rPr lang="es-CO"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se </a:t>
            </a:r>
            <a:r>
              <a:rPr lang="es-CO"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consumieron cerca de 16,9 Hm</a:t>
            </a:r>
            <a:r>
              <a:rPr lang="es-CO" baseline="30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3</a:t>
            </a:r>
            <a:r>
              <a:rPr lang="es-CO"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de los cuales el 50% corresponde a la </a:t>
            </a:r>
            <a:r>
              <a:rPr lang="es-CO"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HHA, </a:t>
            </a:r>
            <a:r>
              <a:rPr lang="es-CO"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el 47% a la </a:t>
            </a:r>
            <a:r>
              <a:rPr lang="es-CO"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HHV </a:t>
            </a:r>
            <a:r>
              <a:rPr lang="es-CO"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y el 3% a la </a:t>
            </a:r>
            <a:r>
              <a:rPr lang="es-CO"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HHG. </a:t>
            </a:r>
            <a:r>
              <a:rPr lang="es-CO"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Del total de las huellas para este año, el 74% se utilizó para la producción de piña Tahití y el 26% para piña.</a:t>
            </a:r>
            <a:r>
              <a:rPr lang="es-CO" baseline="30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70779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600476" y="816689"/>
            <a:ext cx="7886700" cy="10316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4000" b="1" dirty="0" smtClean="0">
                <a:solidFill>
                  <a:schemeClr val="tx1">
                    <a:lumMod val="50000"/>
                    <a:lumOff val="50000"/>
                  </a:schemeClr>
                </a:solidFill>
              </a:rPr>
              <a:t>CONCLUSIONES</a:t>
            </a:r>
            <a:endParaRPr lang="es-CO" sz="4000" b="1" dirty="0">
              <a:solidFill>
                <a:schemeClr val="tx1">
                  <a:lumMod val="50000"/>
                  <a:lumOff val="50000"/>
                </a:schemeClr>
              </a:solidFill>
            </a:endParaRPr>
          </a:p>
        </p:txBody>
      </p:sp>
      <p:sp>
        <p:nvSpPr>
          <p:cNvPr id="4" name="Rectangle 2"/>
          <p:cNvSpPr>
            <a:spLocks noChangeArrowheads="1"/>
          </p:cNvSpPr>
          <p:nvPr/>
        </p:nvSpPr>
        <p:spPr bwMode="auto">
          <a:xfrm>
            <a:off x="295619" y="195595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9" name="Rectángulo 8"/>
          <p:cNvSpPr/>
          <p:nvPr/>
        </p:nvSpPr>
        <p:spPr>
          <a:xfrm>
            <a:off x="393881" y="1848352"/>
            <a:ext cx="8356237" cy="3831818"/>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CO" dirty="0">
                <a:latin typeface="Arial" panose="020B0604020202020204" pitchFamily="34" charset="0"/>
                <a:cs typeface="Arial" panose="020B0604020202020204" pitchFamily="34" charset="0"/>
              </a:rPr>
              <a:t>Respecto al análisis de agua virtual, </a:t>
            </a:r>
            <a:r>
              <a:rPr lang="es-CO" dirty="0" smtClean="0">
                <a:latin typeface="Arial" panose="020B0604020202020204" pitchFamily="34" charset="0"/>
                <a:cs typeface="Arial" panose="020B0604020202020204" pitchFamily="34" charset="0"/>
              </a:rPr>
              <a:t>para el 2007 </a:t>
            </a:r>
            <a:r>
              <a:rPr lang="es-CO" dirty="0">
                <a:latin typeface="Arial" panose="020B0604020202020204" pitchFamily="34" charset="0"/>
                <a:cs typeface="Arial" panose="020B0604020202020204" pitchFamily="34" charset="0"/>
              </a:rPr>
              <a:t>la lima requirió un volumen de 452,38 m</a:t>
            </a:r>
            <a:r>
              <a:rPr lang="es-CO" baseline="30000" dirty="0">
                <a:latin typeface="Arial" panose="020B0604020202020204" pitchFamily="34" charset="0"/>
                <a:cs typeface="Arial" panose="020B0604020202020204" pitchFamily="34" charset="0"/>
              </a:rPr>
              <a:t>3</a:t>
            </a:r>
            <a:r>
              <a:rPr lang="es-CO" dirty="0">
                <a:latin typeface="Arial" panose="020B0604020202020204" pitchFamily="34" charset="0"/>
                <a:cs typeface="Arial" panose="020B0604020202020204" pitchFamily="34" charset="0"/>
              </a:rPr>
              <a:t>/ton mientras que la piña </a:t>
            </a:r>
            <a:r>
              <a:rPr lang="es-CO" dirty="0" smtClean="0">
                <a:latin typeface="Arial" panose="020B0604020202020204" pitchFamily="34" charset="0"/>
                <a:cs typeface="Arial" panose="020B0604020202020204" pitchFamily="34" charset="0"/>
              </a:rPr>
              <a:t>necesitó </a:t>
            </a:r>
            <a:r>
              <a:rPr lang="es-CO" dirty="0">
                <a:latin typeface="Arial" panose="020B0604020202020204" pitchFamily="34" charset="0"/>
                <a:cs typeface="Arial" panose="020B0604020202020204" pitchFamily="34" charset="0"/>
              </a:rPr>
              <a:t>un volumen de 249,41 m</a:t>
            </a:r>
            <a:r>
              <a:rPr lang="es-CO" baseline="30000" dirty="0">
                <a:latin typeface="Arial" panose="020B0604020202020204" pitchFamily="34" charset="0"/>
                <a:cs typeface="Arial" panose="020B0604020202020204" pitchFamily="34" charset="0"/>
              </a:rPr>
              <a:t>3</a:t>
            </a:r>
            <a:r>
              <a:rPr lang="es-CO" dirty="0">
                <a:latin typeface="Arial" panose="020B0604020202020204" pitchFamily="34" charset="0"/>
                <a:cs typeface="Arial" panose="020B0604020202020204" pitchFamily="34" charset="0"/>
              </a:rPr>
              <a:t>/ton. Por su parte, para </a:t>
            </a:r>
            <a:r>
              <a:rPr lang="es-CO" dirty="0" smtClean="0">
                <a:latin typeface="Arial" panose="020B0604020202020204" pitchFamily="34" charset="0"/>
                <a:cs typeface="Arial" panose="020B0604020202020204" pitchFamily="34" charset="0"/>
              </a:rPr>
              <a:t>el </a:t>
            </a:r>
            <a:r>
              <a:rPr lang="es-CO" dirty="0">
                <a:latin typeface="Arial" panose="020B0604020202020204" pitchFamily="34" charset="0"/>
                <a:cs typeface="Arial" panose="020B0604020202020204" pitchFamily="34" charset="0"/>
              </a:rPr>
              <a:t>2015, la huella virtual de la lima Tahití </a:t>
            </a:r>
            <a:r>
              <a:rPr lang="es-CO" dirty="0" smtClean="0">
                <a:latin typeface="Arial" panose="020B0604020202020204" pitchFamily="34" charset="0"/>
                <a:cs typeface="Arial" panose="020B0604020202020204" pitchFamily="34" charset="0"/>
              </a:rPr>
              <a:t>fue de </a:t>
            </a:r>
            <a:r>
              <a:rPr lang="es-CO" dirty="0">
                <a:latin typeface="Arial" panose="020B0604020202020204" pitchFamily="34" charset="0"/>
                <a:cs typeface="Arial" panose="020B0604020202020204" pitchFamily="34" charset="0"/>
              </a:rPr>
              <a:t>486,15 m</a:t>
            </a:r>
            <a:r>
              <a:rPr lang="es-CO" baseline="30000" dirty="0">
                <a:latin typeface="Arial" panose="020B0604020202020204" pitchFamily="34" charset="0"/>
                <a:cs typeface="Arial" panose="020B0604020202020204" pitchFamily="34" charset="0"/>
              </a:rPr>
              <a:t>3</a:t>
            </a:r>
            <a:r>
              <a:rPr lang="es-CO" dirty="0">
                <a:latin typeface="Arial" panose="020B0604020202020204" pitchFamily="34" charset="0"/>
                <a:cs typeface="Arial" panose="020B0604020202020204" pitchFamily="34" charset="0"/>
              </a:rPr>
              <a:t>/ton, mientras que para la piña fue de 96.49 m</a:t>
            </a:r>
            <a:r>
              <a:rPr lang="es-CO" baseline="30000" dirty="0">
                <a:latin typeface="Arial" panose="020B0604020202020204" pitchFamily="34" charset="0"/>
                <a:cs typeface="Arial" panose="020B0604020202020204" pitchFamily="34" charset="0"/>
              </a:rPr>
              <a:t>3</a:t>
            </a:r>
            <a:r>
              <a:rPr lang="es-CO" dirty="0">
                <a:latin typeface="Arial" panose="020B0604020202020204" pitchFamily="34" charset="0"/>
                <a:cs typeface="Arial" panose="020B0604020202020204" pitchFamily="34" charset="0"/>
              </a:rPr>
              <a:t>/ton.</a:t>
            </a:r>
            <a:r>
              <a:rPr lang="es-CO"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s-CO"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spcAft>
                <a:spcPts val="0"/>
              </a:spcAft>
            </a:pPr>
            <a:endParaRPr lang="es-CO" dirty="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Aft>
                <a:spcPts val="0"/>
              </a:spcAft>
            </a:pPr>
            <a:endParaRPr lang="es-CO"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es-CO" dirty="0">
                <a:latin typeface="Arial" panose="020B0604020202020204" pitchFamily="34" charset="0"/>
                <a:cs typeface="Arial" panose="020B0604020202020204" pitchFamily="34" charset="0"/>
              </a:rPr>
              <a:t>En relación con el análisis de sostenibilidad, el año 2007 presentó algunos </a:t>
            </a:r>
            <a:r>
              <a:rPr lang="es-CO" dirty="0" smtClean="0">
                <a:latin typeface="Arial" panose="020B0604020202020204" pitchFamily="34" charset="0"/>
                <a:cs typeface="Arial" panose="020B0604020202020204" pitchFamily="34" charset="0"/>
              </a:rPr>
              <a:t>“</a:t>
            </a:r>
            <a:r>
              <a:rPr lang="es-CO" dirty="0" err="1">
                <a:latin typeface="Arial" panose="020B0604020202020204" pitchFamily="34" charset="0"/>
                <a:cs typeface="Arial" panose="020B0604020202020204" pitchFamily="34" charset="0"/>
              </a:rPr>
              <a:t>hostspots</a:t>
            </a:r>
            <a:r>
              <a:rPr lang="es-CO" dirty="0">
                <a:latin typeface="Arial" panose="020B0604020202020204" pitchFamily="34" charset="0"/>
                <a:cs typeface="Arial" panose="020B0604020202020204" pitchFamily="34" charset="0"/>
              </a:rPr>
              <a:t>” en la </a:t>
            </a:r>
            <a:r>
              <a:rPr lang="es-CO" dirty="0" smtClean="0">
                <a:latin typeface="Arial" panose="020B0604020202020204" pitchFamily="34" charset="0"/>
                <a:cs typeface="Arial" panose="020B0604020202020204" pitchFamily="34" charset="0"/>
              </a:rPr>
              <a:t>HHV, </a:t>
            </a:r>
            <a:r>
              <a:rPr lang="es-CO" dirty="0">
                <a:latin typeface="Arial" panose="020B0604020202020204" pitchFamily="34" charset="0"/>
                <a:cs typeface="Arial" panose="020B0604020202020204" pitchFamily="34" charset="0"/>
              </a:rPr>
              <a:t>principalmente por las pérdidas por evaporación, transpiración y suelo </a:t>
            </a:r>
            <a:r>
              <a:rPr lang="es-CO" dirty="0" smtClean="0">
                <a:latin typeface="Arial" panose="020B0604020202020204" pitchFamily="34" charset="0"/>
                <a:cs typeface="Arial" panose="020B0604020202020204" pitchFamily="34" charset="0"/>
              </a:rPr>
              <a:t>saturado</a:t>
            </a:r>
            <a:r>
              <a:rPr lang="es-CO" dirty="0">
                <a:latin typeface="Arial" panose="020B0604020202020204" pitchFamily="34" charset="0"/>
                <a:cs typeface="Arial" panose="020B0604020202020204" pitchFamily="34" charset="0"/>
              </a:rPr>
              <a:t>.</a:t>
            </a:r>
            <a:endParaRPr lang="es-CO"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81444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p:txBody>
          <a:bodyPr/>
          <a:lstStyle/>
          <a:p>
            <a:pPr marL="0" indent="0" algn="ctr">
              <a:buNone/>
            </a:pPr>
            <a:endParaRPr lang="es-CO" dirty="0"/>
          </a:p>
          <a:p>
            <a:pPr marL="0" indent="0">
              <a:buNone/>
            </a:pPr>
            <a:endParaRPr lang="es-CO" dirty="0"/>
          </a:p>
        </p:txBody>
      </p:sp>
      <p:sp>
        <p:nvSpPr>
          <p:cNvPr id="2" name="AutoShape 2" descr="Resultado de imagen para HUELLA HÍDRICA"/>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2067" name="Picture 19" descr="Resultado de imagen para HUELLA HÍDR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71" y="1445523"/>
            <a:ext cx="8185058" cy="4604095"/>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13"/>
          <p:cNvSpPr/>
          <p:nvPr/>
        </p:nvSpPr>
        <p:spPr>
          <a:xfrm>
            <a:off x="485269" y="6060388"/>
            <a:ext cx="2608406" cy="369332"/>
          </a:xfrm>
          <a:prstGeom prst="rect">
            <a:avLst/>
          </a:prstGeom>
        </p:spPr>
        <p:txBody>
          <a:bodyPr wrap="none">
            <a:spAutoFit/>
          </a:bodyPr>
          <a:lstStyle/>
          <a:p>
            <a:r>
              <a:rPr lang="es-CO" u="sng" dirty="0">
                <a:solidFill>
                  <a:srgbClr val="333333"/>
                </a:solidFill>
                <a:latin typeface="Roboto"/>
                <a:hlinkClick r:id="rId3" tooltip="CICESEciencia"/>
              </a:rPr>
              <a:t>Fuente: </a:t>
            </a:r>
            <a:r>
              <a:rPr lang="es-CO" u="sng" dirty="0" err="1">
                <a:solidFill>
                  <a:srgbClr val="333333"/>
                </a:solidFill>
                <a:latin typeface="Roboto"/>
                <a:hlinkClick r:id="rId3" tooltip="CICESEciencia"/>
              </a:rPr>
              <a:t>CICESEciencia</a:t>
            </a:r>
            <a:endParaRPr lang="es-CO" dirty="0"/>
          </a:p>
        </p:txBody>
      </p:sp>
    </p:spTree>
    <p:extLst>
      <p:ext uri="{BB962C8B-B14F-4D97-AF65-F5344CB8AC3E}">
        <p14:creationId xmlns:p14="http://schemas.microsoft.com/office/powerpoint/2010/main" val="23957476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600476" y="816689"/>
            <a:ext cx="7886700" cy="10316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4000" b="1" dirty="0" smtClean="0">
                <a:solidFill>
                  <a:schemeClr val="tx1">
                    <a:lumMod val="50000"/>
                    <a:lumOff val="50000"/>
                  </a:schemeClr>
                </a:solidFill>
              </a:rPr>
              <a:t>CONCLUSIONES</a:t>
            </a:r>
            <a:endParaRPr lang="es-CO" sz="4000" b="1" dirty="0">
              <a:solidFill>
                <a:schemeClr val="tx1">
                  <a:lumMod val="50000"/>
                  <a:lumOff val="50000"/>
                </a:schemeClr>
              </a:solidFill>
            </a:endParaRPr>
          </a:p>
        </p:txBody>
      </p:sp>
      <p:sp>
        <p:nvSpPr>
          <p:cNvPr id="4" name="Rectangle 2"/>
          <p:cNvSpPr>
            <a:spLocks noChangeArrowheads="1"/>
          </p:cNvSpPr>
          <p:nvPr/>
        </p:nvSpPr>
        <p:spPr bwMode="auto">
          <a:xfrm>
            <a:off x="295619" y="195595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9" name="Rectángulo 8"/>
          <p:cNvSpPr/>
          <p:nvPr/>
        </p:nvSpPr>
        <p:spPr>
          <a:xfrm>
            <a:off x="393881" y="1975509"/>
            <a:ext cx="8356237" cy="3416320"/>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CO" dirty="0">
                <a:latin typeface="Arial" panose="020B0604020202020204" pitchFamily="34" charset="0"/>
                <a:cs typeface="Arial" panose="020B0604020202020204" pitchFamily="34" charset="0"/>
              </a:rPr>
              <a:t>Sobre </a:t>
            </a:r>
            <a:r>
              <a:rPr lang="es-CO" dirty="0" smtClean="0">
                <a:latin typeface="Arial" panose="020B0604020202020204" pitchFamily="34" charset="0"/>
                <a:cs typeface="Arial" panose="020B0604020202020204" pitchFamily="34" charset="0"/>
              </a:rPr>
              <a:t>el </a:t>
            </a:r>
            <a:r>
              <a:rPr lang="es-CO" dirty="0">
                <a:latin typeface="Arial" panose="020B0604020202020204" pitchFamily="34" charset="0"/>
                <a:cs typeface="Arial" panose="020B0604020202020204" pitchFamily="34" charset="0"/>
              </a:rPr>
              <a:t>análisis de escenarios, se determinó que mientras el año base tuvo un consumo de 16,9 Hm</a:t>
            </a:r>
            <a:r>
              <a:rPr lang="es-CO" baseline="30000" dirty="0">
                <a:latin typeface="Arial" panose="020B0604020202020204" pitchFamily="34" charset="0"/>
                <a:cs typeface="Arial" panose="020B0604020202020204" pitchFamily="34" charset="0"/>
              </a:rPr>
              <a:t>3</a:t>
            </a:r>
            <a:r>
              <a:rPr lang="es-CO" dirty="0">
                <a:latin typeface="Arial" panose="020B0604020202020204" pitchFamily="34" charset="0"/>
                <a:cs typeface="Arial" panose="020B0604020202020204" pitchFamily="34" charset="0"/>
              </a:rPr>
              <a:t>, para el </a:t>
            </a:r>
            <a:r>
              <a:rPr lang="es-CO" i="1" dirty="0">
                <a:latin typeface="Arial" panose="020B0604020202020204" pitchFamily="34" charset="0"/>
                <a:cs typeface="Arial" panose="020B0604020202020204" pitchFamily="34" charset="0"/>
              </a:rPr>
              <a:t>Escenario solo piña </a:t>
            </a:r>
            <a:r>
              <a:rPr lang="es-CO" dirty="0">
                <a:latin typeface="Arial" panose="020B0604020202020204" pitchFamily="34" charset="0"/>
                <a:cs typeface="Arial" panose="020B0604020202020204" pitchFamily="34" charset="0"/>
              </a:rPr>
              <a:t>se estimó una huella de aproximadamente 8,21 Hm</a:t>
            </a:r>
            <a:r>
              <a:rPr lang="es-CO" baseline="30000" dirty="0">
                <a:latin typeface="Arial" panose="020B0604020202020204" pitchFamily="34" charset="0"/>
                <a:cs typeface="Arial" panose="020B0604020202020204" pitchFamily="34" charset="0"/>
              </a:rPr>
              <a:t>3 </a:t>
            </a:r>
            <a:r>
              <a:rPr lang="es-CO" dirty="0">
                <a:latin typeface="Arial" panose="020B0604020202020204" pitchFamily="34" charset="0"/>
                <a:cs typeface="Arial" panose="020B0604020202020204" pitchFamily="34" charset="0"/>
              </a:rPr>
              <a:t> y para el </a:t>
            </a:r>
            <a:r>
              <a:rPr lang="es-CO" i="1" dirty="0">
                <a:latin typeface="Arial" panose="020B0604020202020204" pitchFamily="34" charset="0"/>
                <a:cs typeface="Arial" panose="020B0604020202020204" pitchFamily="34" charset="0"/>
              </a:rPr>
              <a:t>Escenario solo lima Tahití</a:t>
            </a:r>
            <a:r>
              <a:rPr lang="es-CO" dirty="0">
                <a:latin typeface="Arial" panose="020B0604020202020204" pitchFamily="34" charset="0"/>
                <a:cs typeface="Arial" panose="020B0604020202020204" pitchFamily="34" charset="0"/>
              </a:rPr>
              <a:t> un volumen de 26,99 Hm</a:t>
            </a:r>
            <a:r>
              <a:rPr lang="es-CO" baseline="30000" dirty="0">
                <a:latin typeface="Arial" panose="020B0604020202020204" pitchFamily="34" charset="0"/>
                <a:cs typeface="Arial" panose="020B0604020202020204" pitchFamily="34" charset="0"/>
              </a:rPr>
              <a:t>3</a:t>
            </a:r>
            <a:r>
              <a:rPr lang="es-CO" dirty="0">
                <a:latin typeface="Arial" panose="020B0604020202020204" pitchFamily="34" charset="0"/>
                <a:cs typeface="Arial" panose="020B0604020202020204" pitchFamily="34" charset="0"/>
              </a:rPr>
              <a:t>. </a:t>
            </a:r>
            <a:endParaRPr lang="es-CO" dirty="0" smtClean="0">
              <a:latin typeface="Arial" panose="020B0604020202020204" pitchFamily="34" charset="0"/>
              <a:cs typeface="Arial" panose="020B0604020202020204" pitchFamily="34" charset="0"/>
            </a:endParaRPr>
          </a:p>
          <a:p>
            <a:pPr lvl="0" algn="just">
              <a:lnSpc>
                <a:spcPct val="150000"/>
              </a:lnSpc>
              <a:spcAft>
                <a:spcPts val="0"/>
              </a:spcAft>
            </a:pPr>
            <a:endParaRPr lang="es-CO" dirty="0" smtClean="0">
              <a:latin typeface="Arial" panose="020B0604020202020204" pitchFamily="34" charset="0"/>
              <a:cs typeface="Arial" panose="020B0604020202020204" pitchFamily="34" charset="0"/>
            </a:endParaRPr>
          </a:p>
          <a:p>
            <a:pPr lvl="0" algn="just">
              <a:lnSpc>
                <a:spcPct val="150000"/>
              </a:lnSpc>
              <a:spcAft>
                <a:spcPts val="0"/>
              </a:spcAft>
            </a:pPr>
            <a:endParaRPr lang="es-CO" dirty="0" smtClean="0">
              <a:latin typeface="Arial" panose="020B0604020202020204" pitchFamily="34"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es-CO" dirty="0">
                <a:latin typeface="Arial" panose="020B0604020202020204" pitchFamily="34" charset="0"/>
                <a:cs typeface="Arial" panose="020B0604020202020204" pitchFamily="34" charset="0"/>
              </a:rPr>
              <a:t>Este estudio representa un primer acercamiento al cálculo de la huella hídrica en la zona alta de la Quebrada la Angula. </a:t>
            </a:r>
            <a:endParaRPr lang="es-CO"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587334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
          <p:cNvSpPr>
            <a:spLocks noGrp="1"/>
          </p:cNvSpPr>
          <p:nvPr>
            <p:ph type="title"/>
          </p:nvPr>
        </p:nvSpPr>
        <p:spPr>
          <a:xfrm>
            <a:off x="628650" y="1005016"/>
            <a:ext cx="7886700" cy="1031663"/>
          </a:xfrm>
        </p:spPr>
        <p:txBody>
          <a:bodyPr>
            <a:normAutofit/>
          </a:bodyPr>
          <a:lstStyle/>
          <a:p>
            <a:r>
              <a:rPr lang="es-CO" sz="4000" b="1" dirty="0">
                <a:solidFill>
                  <a:schemeClr val="tx1">
                    <a:lumMod val="50000"/>
                    <a:lumOff val="50000"/>
                  </a:schemeClr>
                </a:solidFill>
              </a:rPr>
              <a:t>BIBLIOGRAFÍA </a:t>
            </a:r>
          </a:p>
        </p:txBody>
      </p:sp>
      <p:graphicFrame>
        <p:nvGraphicFramePr>
          <p:cNvPr id="2" name="Tabla 1"/>
          <p:cNvGraphicFramePr>
            <a:graphicFrameLocks noGrp="1"/>
          </p:cNvGraphicFramePr>
          <p:nvPr>
            <p:extLst/>
          </p:nvPr>
        </p:nvGraphicFramePr>
        <p:xfrm>
          <a:off x="628650" y="2813539"/>
          <a:ext cx="7886700" cy="3086231"/>
        </p:xfrm>
        <a:graphic>
          <a:graphicData uri="http://schemas.openxmlformats.org/drawingml/2006/table">
            <a:tbl>
              <a:tblPr firstRow="1" firstCol="1" bandRow="1">
                <a:tableStyleId>{5C22544A-7EE6-4342-B048-85BDC9FD1C3A}</a:tableStyleId>
              </a:tblPr>
              <a:tblGrid>
                <a:gridCol w="7886700">
                  <a:extLst>
                    <a:ext uri="{9D8B030D-6E8A-4147-A177-3AD203B41FA5}">
                      <a16:colId xmlns:a16="http://schemas.microsoft.com/office/drawing/2014/main" val="3814602145"/>
                    </a:ext>
                  </a:extLst>
                </a:gridCol>
              </a:tblGrid>
              <a:tr h="1660280">
                <a:tc>
                  <a:txBody>
                    <a:bodyPr/>
                    <a:lstStyle/>
                    <a:p>
                      <a:pPr algn="just">
                        <a:lnSpc>
                          <a:spcPct val="100000"/>
                        </a:lnSpc>
                        <a:spcAft>
                          <a:spcPts val="800"/>
                        </a:spcAft>
                      </a:pPr>
                      <a:endParaRPr lang="es-CO"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oFill/>
                  </a:tcPr>
                </a:tc>
                <a:extLst>
                  <a:ext uri="{0D108BD9-81ED-4DB2-BD59-A6C34878D82A}">
                    <a16:rowId xmlns:a16="http://schemas.microsoft.com/office/drawing/2014/main" val="1104791621"/>
                  </a:ext>
                </a:extLst>
              </a:tr>
              <a:tr h="456601">
                <a:tc>
                  <a:txBody>
                    <a:bodyPr/>
                    <a:lstStyle/>
                    <a:p>
                      <a:pPr algn="just">
                        <a:lnSpc>
                          <a:spcPct val="100000"/>
                        </a:lnSpc>
                        <a:spcAft>
                          <a:spcPts val="800"/>
                        </a:spcAft>
                      </a:pPr>
                      <a:endParaRPr lang="es-CO"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oFill/>
                  </a:tcPr>
                </a:tc>
                <a:extLst>
                  <a:ext uri="{0D108BD9-81ED-4DB2-BD59-A6C34878D82A}">
                    <a16:rowId xmlns:a16="http://schemas.microsoft.com/office/drawing/2014/main" val="3607169018"/>
                  </a:ext>
                </a:extLst>
              </a:tr>
              <a:tr h="969350">
                <a:tc>
                  <a:txBody>
                    <a:bodyPr/>
                    <a:lstStyle/>
                    <a:p>
                      <a:pPr algn="just">
                        <a:lnSpc>
                          <a:spcPct val="100000"/>
                        </a:lnSpc>
                        <a:spcAft>
                          <a:spcPts val="800"/>
                        </a:spcAft>
                      </a:pPr>
                      <a:endParaRPr lang="es-CO" sz="2000" b="0" dirty="0">
                        <a:solidFill>
                          <a:schemeClr val="tx1"/>
                        </a:solidFill>
                        <a:effectLst/>
                      </a:endParaRPr>
                    </a:p>
                  </a:txBody>
                  <a:tcPr marL="9525" marR="9525" marT="9525" marB="9525">
                    <a:noFill/>
                  </a:tcPr>
                </a:tc>
                <a:extLst>
                  <a:ext uri="{0D108BD9-81ED-4DB2-BD59-A6C34878D82A}">
                    <a16:rowId xmlns:a16="http://schemas.microsoft.com/office/drawing/2014/main" val="1013697530"/>
                  </a:ext>
                </a:extLst>
              </a:tr>
            </a:tbl>
          </a:graphicData>
        </a:graphic>
      </p:graphicFrame>
      <p:graphicFrame>
        <p:nvGraphicFramePr>
          <p:cNvPr id="3" name="Tabla 2"/>
          <p:cNvGraphicFramePr>
            <a:graphicFrameLocks noGrp="1"/>
          </p:cNvGraphicFramePr>
          <p:nvPr>
            <p:extLst/>
          </p:nvPr>
        </p:nvGraphicFramePr>
        <p:xfrm>
          <a:off x="628650" y="2257084"/>
          <a:ext cx="7886700" cy="3937000"/>
        </p:xfrm>
        <a:graphic>
          <a:graphicData uri="http://schemas.openxmlformats.org/drawingml/2006/table">
            <a:tbl>
              <a:tblPr firstRow="1" firstCol="1" bandRow="1">
                <a:tableStyleId>{5C22544A-7EE6-4342-B048-85BDC9FD1C3A}</a:tableStyleId>
              </a:tblPr>
              <a:tblGrid>
                <a:gridCol w="7886700">
                  <a:extLst>
                    <a:ext uri="{9D8B030D-6E8A-4147-A177-3AD203B41FA5}">
                      <a16:colId xmlns:a16="http://schemas.microsoft.com/office/drawing/2014/main" val="2400741145"/>
                    </a:ext>
                  </a:extLst>
                </a:gridCol>
              </a:tblGrid>
              <a:tr h="234779">
                <a:tc>
                  <a:txBody>
                    <a:bodyPr/>
                    <a:lstStyle/>
                    <a:p>
                      <a:pPr algn="just">
                        <a:lnSpc>
                          <a:spcPct val="100000"/>
                        </a:lnSpc>
                        <a:spcAft>
                          <a:spcPts val="800"/>
                        </a:spcAft>
                      </a:pPr>
                      <a:r>
                        <a:rPr lang="es-CO" sz="2000" b="0" dirty="0">
                          <a:solidFill>
                            <a:schemeClr val="tx1"/>
                          </a:solidFill>
                          <a:effectLst/>
                        </a:rPr>
                        <a:t>[1] </a:t>
                      </a:r>
                      <a:r>
                        <a:rPr lang="es-ES" sz="2000" b="0" dirty="0">
                          <a:solidFill>
                            <a:schemeClr val="tx1"/>
                          </a:solidFill>
                          <a:effectLst/>
                        </a:rPr>
                        <a:t>IDEAM, «Estudio Nacional del Agua,» Bogotá, 2014.</a:t>
                      </a:r>
                      <a:endParaRPr lang="es-CO"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oFill/>
                  </a:tcPr>
                </a:tc>
                <a:extLst>
                  <a:ext uri="{0D108BD9-81ED-4DB2-BD59-A6C34878D82A}">
                    <a16:rowId xmlns:a16="http://schemas.microsoft.com/office/drawing/2014/main" val="4104133020"/>
                  </a:ext>
                </a:extLst>
              </a:tr>
              <a:tr h="456601">
                <a:tc>
                  <a:txBody>
                    <a:bodyPr/>
                    <a:lstStyle/>
                    <a:p>
                      <a:pPr algn="just">
                        <a:lnSpc>
                          <a:spcPct val="100000"/>
                        </a:lnSpc>
                        <a:spcAft>
                          <a:spcPts val="800"/>
                        </a:spcAft>
                      </a:pPr>
                      <a:r>
                        <a:rPr lang="es-CO" sz="2000" b="0" dirty="0">
                          <a:solidFill>
                            <a:schemeClr val="tx1"/>
                          </a:solidFill>
                          <a:effectLst/>
                        </a:rPr>
                        <a:t>[2] </a:t>
                      </a:r>
                      <a:r>
                        <a:rPr lang="es-ES" sz="2000" b="0" dirty="0">
                          <a:solidFill>
                            <a:schemeClr val="tx1"/>
                          </a:solidFill>
                          <a:effectLst/>
                        </a:rPr>
                        <a:t>Fondo mundial para la naturaleza (WWF), «Una mirada a la agricultura de Colombia desde su Huella Hídrica,» WWF Colombia, 2012.</a:t>
                      </a:r>
                      <a:endParaRPr lang="es-CO"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oFill/>
                  </a:tcPr>
                </a:tc>
                <a:extLst>
                  <a:ext uri="{0D108BD9-81ED-4DB2-BD59-A6C34878D82A}">
                    <a16:rowId xmlns:a16="http://schemas.microsoft.com/office/drawing/2014/main" val="262275066"/>
                  </a:ext>
                </a:extLst>
              </a:tr>
              <a:tr h="678424">
                <a:tc>
                  <a:txBody>
                    <a:bodyPr/>
                    <a:lstStyle/>
                    <a:p>
                      <a:pPr algn="just">
                        <a:lnSpc>
                          <a:spcPct val="100000"/>
                        </a:lnSpc>
                        <a:spcAft>
                          <a:spcPts val="800"/>
                        </a:spcAft>
                      </a:pPr>
                      <a:r>
                        <a:rPr lang="es-CO" sz="2000" b="0" dirty="0">
                          <a:solidFill>
                            <a:schemeClr val="tx1"/>
                          </a:solidFill>
                          <a:effectLst/>
                        </a:rPr>
                        <a:t>[3]</a:t>
                      </a:r>
                      <a:r>
                        <a:rPr lang="es-CO" sz="2000" b="0" baseline="0" dirty="0">
                          <a:solidFill>
                            <a:schemeClr val="tx1"/>
                          </a:solidFill>
                          <a:effectLst/>
                        </a:rPr>
                        <a:t> </a:t>
                      </a:r>
                      <a:r>
                        <a:rPr lang="es-ES" sz="2000" b="0" dirty="0">
                          <a:solidFill>
                            <a:schemeClr val="tx1"/>
                          </a:solidFill>
                          <a:effectLst/>
                        </a:rPr>
                        <a:t>E. Builes y C. Tobón, «Cuantificación y análisis de sostenibilidad ambiental de la huella hídrica agrícola y pecuaria de la cuenca del río Porce,» Universidad Nacional de Colombia, Medellín, 2013.</a:t>
                      </a:r>
                      <a:endParaRPr lang="es-CO"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oFill/>
                  </a:tcPr>
                </a:tc>
                <a:extLst>
                  <a:ext uri="{0D108BD9-81ED-4DB2-BD59-A6C34878D82A}">
                    <a16:rowId xmlns:a16="http://schemas.microsoft.com/office/drawing/2014/main" val="1577221056"/>
                  </a:ext>
                </a:extLst>
              </a:tr>
              <a:tr h="1330147">
                <a:tc>
                  <a:txBody>
                    <a:bodyPr/>
                    <a:lstStyle/>
                    <a:p>
                      <a:pPr algn="just">
                        <a:lnSpc>
                          <a:spcPct val="100000"/>
                        </a:lnSpc>
                        <a:spcAft>
                          <a:spcPts val="800"/>
                        </a:spcAft>
                      </a:pPr>
                      <a:r>
                        <a:rPr lang="es-CO" sz="2000" b="0" dirty="0">
                          <a:solidFill>
                            <a:schemeClr val="tx1"/>
                          </a:solidFill>
                          <a:effectLst/>
                        </a:rPr>
                        <a:t>[4] </a:t>
                      </a:r>
                      <a:r>
                        <a:rPr lang="es-ES" sz="2000" b="0" dirty="0">
                          <a:solidFill>
                            <a:schemeClr val="tx1"/>
                          </a:solidFill>
                          <a:effectLst/>
                        </a:rPr>
                        <a:t>CDMB, «Plan de Ordenamiento y Manejo Ambiental </a:t>
                      </a:r>
                      <a:r>
                        <a:rPr lang="es-ES" sz="2000" b="0" dirty="0" err="1">
                          <a:solidFill>
                            <a:schemeClr val="tx1"/>
                          </a:solidFill>
                          <a:effectLst/>
                        </a:rPr>
                        <a:t>Subcuenca</a:t>
                      </a:r>
                      <a:r>
                        <a:rPr lang="es-ES" sz="2000" b="0" dirty="0">
                          <a:solidFill>
                            <a:schemeClr val="tx1"/>
                          </a:solidFill>
                          <a:effectLst/>
                        </a:rPr>
                        <a:t> Lebrija Alto,» Bucaramanga.</a:t>
                      </a:r>
                    </a:p>
                    <a:p>
                      <a:pPr marL="0" marR="0" lvl="0" indent="0" algn="just" defTabSz="914400" rtl="0" eaLnBrk="1" fontAlgn="auto" latinLnBrk="0" hangingPunct="1">
                        <a:lnSpc>
                          <a:spcPct val="100000"/>
                        </a:lnSpc>
                        <a:spcBef>
                          <a:spcPts val="0"/>
                        </a:spcBef>
                        <a:spcAft>
                          <a:spcPts val="800"/>
                        </a:spcAft>
                        <a:buClrTx/>
                        <a:buSzTx/>
                        <a:buFontTx/>
                        <a:buNone/>
                        <a:tabLst/>
                        <a:defRPr/>
                      </a:pPr>
                      <a:r>
                        <a:rPr lang="es-CO" sz="2000" b="0" dirty="0">
                          <a:solidFill>
                            <a:schemeClr val="tx1"/>
                          </a:solidFill>
                          <a:effectLst/>
                        </a:rPr>
                        <a:t>[5] A. </a:t>
                      </a:r>
                      <a:r>
                        <a:rPr lang="es-CO" sz="2000" b="0" dirty="0" err="1">
                          <a:solidFill>
                            <a:schemeClr val="tx1"/>
                          </a:solidFill>
                          <a:effectLst/>
                        </a:rPr>
                        <a:t>Hoekstra</a:t>
                      </a:r>
                      <a:r>
                        <a:rPr lang="es-CO" sz="2000" b="0" dirty="0">
                          <a:solidFill>
                            <a:schemeClr val="tx1"/>
                          </a:solidFill>
                          <a:effectLst/>
                        </a:rPr>
                        <a:t> y A. </a:t>
                      </a:r>
                      <a:r>
                        <a:rPr lang="es-CO" sz="2000" b="0" dirty="0" err="1">
                          <a:solidFill>
                            <a:schemeClr val="tx1"/>
                          </a:solidFill>
                          <a:effectLst/>
                        </a:rPr>
                        <a:t>Chapagain</a:t>
                      </a:r>
                      <a:r>
                        <a:rPr lang="es-CO" sz="2000" b="0" dirty="0">
                          <a:solidFill>
                            <a:schemeClr val="tx1"/>
                          </a:solidFill>
                          <a:effectLst/>
                        </a:rPr>
                        <a:t>, «</a:t>
                      </a:r>
                      <a:r>
                        <a:rPr lang="es-CO" sz="2000" b="0" dirty="0" err="1">
                          <a:solidFill>
                            <a:schemeClr val="tx1"/>
                          </a:solidFill>
                          <a:effectLst/>
                        </a:rPr>
                        <a:t>Water</a:t>
                      </a:r>
                      <a:r>
                        <a:rPr lang="es-CO" sz="2000" b="0" dirty="0">
                          <a:solidFill>
                            <a:schemeClr val="tx1"/>
                          </a:solidFill>
                          <a:effectLst/>
                        </a:rPr>
                        <a:t> </a:t>
                      </a:r>
                      <a:r>
                        <a:rPr lang="es-CO" sz="2000" b="0" dirty="0" err="1">
                          <a:solidFill>
                            <a:schemeClr val="tx1"/>
                          </a:solidFill>
                          <a:effectLst/>
                        </a:rPr>
                        <a:t>footprints</a:t>
                      </a:r>
                      <a:r>
                        <a:rPr lang="es-CO" sz="2000" b="0" dirty="0">
                          <a:solidFill>
                            <a:schemeClr val="tx1"/>
                          </a:solidFill>
                          <a:effectLst/>
                        </a:rPr>
                        <a:t> of </a:t>
                      </a:r>
                      <a:r>
                        <a:rPr lang="es-CO" sz="2000" b="0" dirty="0" err="1">
                          <a:solidFill>
                            <a:schemeClr val="tx1"/>
                          </a:solidFill>
                          <a:effectLst/>
                        </a:rPr>
                        <a:t>nations</a:t>
                      </a:r>
                      <a:r>
                        <a:rPr lang="es-CO" sz="2000" b="0" dirty="0">
                          <a:solidFill>
                            <a:schemeClr val="tx1"/>
                          </a:solidFill>
                          <a:effectLst/>
                        </a:rPr>
                        <a:t>: </a:t>
                      </a:r>
                      <a:r>
                        <a:rPr lang="es-CO" sz="2000" b="0" dirty="0" err="1">
                          <a:solidFill>
                            <a:schemeClr val="tx1"/>
                          </a:solidFill>
                          <a:effectLst/>
                        </a:rPr>
                        <a:t>Water</a:t>
                      </a:r>
                      <a:r>
                        <a:rPr lang="es-CO" sz="2000" b="0" dirty="0">
                          <a:solidFill>
                            <a:schemeClr val="tx1"/>
                          </a:solidFill>
                          <a:effectLst/>
                        </a:rPr>
                        <a:t> use </a:t>
                      </a:r>
                      <a:r>
                        <a:rPr lang="es-CO" sz="2000" b="0" dirty="0" err="1">
                          <a:solidFill>
                            <a:schemeClr val="tx1"/>
                          </a:solidFill>
                          <a:effectLst/>
                        </a:rPr>
                        <a:t>by</a:t>
                      </a:r>
                      <a:r>
                        <a:rPr lang="es-CO" sz="2000" b="0" dirty="0">
                          <a:solidFill>
                            <a:schemeClr val="tx1"/>
                          </a:solidFill>
                          <a:effectLst/>
                        </a:rPr>
                        <a:t> </a:t>
                      </a:r>
                      <a:r>
                        <a:rPr lang="es-CO" sz="2000" b="0" dirty="0" err="1">
                          <a:solidFill>
                            <a:schemeClr val="tx1"/>
                          </a:solidFill>
                          <a:effectLst/>
                        </a:rPr>
                        <a:t>people</a:t>
                      </a:r>
                      <a:r>
                        <a:rPr lang="es-CO" sz="2000" b="0" dirty="0">
                          <a:solidFill>
                            <a:schemeClr val="tx1"/>
                          </a:solidFill>
                          <a:effectLst/>
                        </a:rPr>
                        <a:t> as a </a:t>
                      </a:r>
                      <a:r>
                        <a:rPr lang="es-CO" sz="2000" b="0" dirty="0" err="1">
                          <a:solidFill>
                            <a:schemeClr val="tx1"/>
                          </a:solidFill>
                          <a:effectLst/>
                        </a:rPr>
                        <a:t>function</a:t>
                      </a:r>
                      <a:r>
                        <a:rPr lang="es-CO" sz="2000" b="0" dirty="0">
                          <a:solidFill>
                            <a:schemeClr val="tx1"/>
                          </a:solidFill>
                          <a:effectLst/>
                        </a:rPr>
                        <a:t> of </a:t>
                      </a:r>
                      <a:r>
                        <a:rPr lang="es-CO" sz="2000" b="0" dirty="0" err="1">
                          <a:solidFill>
                            <a:schemeClr val="tx1"/>
                          </a:solidFill>
                          <a:effectLst/>
                        </a:rPr>
                        <a:t>their</a:t>
                      </a:r>
                      <a:r>
                        <a:rPr lang="es-CO" sz="2000" b="0" dirty="0">
                          <a:solidFill>
                            <a:schemeClr val="tx1"/>
                          </a:solidFill>
                          <a:effectLst/>
                        </a:rPr>
                        <a:t> </a:t>
                      </a:r>
                      <a:r>
                        <a:rPr lang="es-CO" sz="2000" b="0" dirty="0" err="1">
                          <a:solidFill>
                            <a:schemeClr val="tx1"/>
                          </a:solidFill>
                          <a:effectLst/>
                        </a:rPr>
                        <a:t>consumption</a:t>
                      </a:r>
                      <a:r>
                        <a:rPr lang="es-CO" sz="2000" b="0" dirty="0">
                          <a:solidFill>
                            <a:schemeClr val="tx1"/>
                          </a:solidFill>
                          <a:effectLst/>
                        </a:rPr>
                        <a:t> </a:t>
                      </a:r>
                      <a:r>
                        <a:rPr lang="es-CO" sz="2000" b="0" dirty="0" err="1">
                          <a:solidFill>
                            <a:schemeClr val="tx1"/>
                          </a:solidFill>
                          <a:effectLst/>
                        </a:rPr>
                        <a:t>pattern</a:t>
                      </a:r>
                      <a:r>
                        <a:rPr lang="es-CO" sz="2000" b="0" dirty="0">
                          <a:solidFill>
                            <a:schemeClr val="tx1"/>
                          </a:solidFill>
                          <a:effectLst/>
                        </a:rPr>
                        <a:t>,» </a:t>
                      </a:r>
                      <a:r>
                        <a:rPr lang="es-CO" sz="2000" b="0" dirty="0" err="1">
                          <a:solidFill>
                            <a:schemeClr val="tx1"/>
                          </a:solidFill>
                          <a:effectLst/>
                        </a:rPr>
                        <a:t>Water</a:t>
                      </a:r>
                      <a:r>
                        <a:rPr lang="es-CO" sz="2000" b="0" dirty="0">
                          <a:solidFill>
                            <a:schemeClr val="tx1"/>
                          </a:solidFill>
                          <a:effectLst/>
                        </a:rPr>
                        <a:t> </a:t>
                      </a:r>
                      <a:r>
                        <a:rPr lang="es-CO" sz="2000" b="0" dirty="0" err="1">
                          <a:solidFill>
                            <a:schemeClr val="tx1"/>
                          </a:solidFill>
                          <a:effectLst/>
                        </a:rPr>
                        <a:t>Resour</a:t>
                      </a:r>
                      <a:r>
                        <a:rPr lang="es-CO" sz="2000" b="0" dirty="0">
                          <a:solidFill>
                            <a:schemeClr val="tx1"/>
                          </a:solidFill>
                          <a:effectLst/>
                        </a:rPr>
                        <a:t> </a:t>
                      </a:r>
                      <a:r>
                        <a:rPr lang="es-CO" sz="2000" b="0" dirty="0" err="1">
                          <a:solidFill>
                            <a:schemeClr val="tx1"/>
                          </a:solidFill>
                          <a:effectLst/>
                        </a:rPr>
                        <a:t>Manag</a:t>
                      </a:r>
                      <a:r>
                        <a:rPr lang="es-CO" sz="2000" b="0" dirty="0">
                          <a:solidFill>
                            <a:schemeClr val="tx1"/>
                          </a:solidFill>
                          <a:effectLst/>
                        </a:rPr>
                        <a:t> , nº 21, p. 35–48, 2007.</a:t>
                      </a:r>
                    </a:p>
                    <a:p>
                      <a:pPr algn="just">
                        <a:lnSpc>
                          <a:spcPct val="100000"/>
                        </a:lnSpc>
                        <a:spcAft>
                          <a:spcPts val="800"/>
                        </a:spcAft>
                      </a:pPr>
                      <a:endParaRPr lang="es-CO"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oFill/>
                  </a:tcPr>
                </a:tc>
                <a:extLst>
                  <a:ext uri="{0D108BD9-81ED-4DB2-BD59-A6C34878D82A}">
                    <a16:rowId xmlns:a16="http://schemas.microsoft.com/office/drawing/2014/main" val="1831272490"/>
                  </a:ext>
                </a:extLst>
              </a:tr>
            </a:tbl>
          </a:graphicData>
        </a:graphic>
      </p:graphicFrame>
    </p:spTree>
    <p:extLst>
      <p:ext uri="{BB962C8B-B14F-4D97-AF65-F5344CB8AC3E}">
        <p14:creationId xmlns:p14="http://schemas.microsoft.com/office/powerpoint/2010/main" val="1181727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p:txBody>
          <a:bodyPr/>
          <a:lstStyle/>
          <a:p>
            <a:pPr marL="0" indent="0" algn="ctr">
              <a:buNone/>
            </a:pPr>
            <a:r>
              <a:rPr lang="es-CO" dirty="0"/>
              <a:t>¿QUE ES HUELLA HIDRICA?</a:t>
            </a:r>
          </a:p>
          <a:p>
            <a:pPr marL="0" indent="0" algn="ctr">
              <a:buNone/>
            </a:pPr>
            <a:endParaRPr lang="es-CO" dirty="0"/>
          </a:p>
          <a:p>
            <a:pPr marL="0" indent="0">
              <a:buNone/>
            </a:pPr>
            <a:endParaRPr lang="es-CO" dirty="0"/>
          </a:p>
        </p:txBody>
      </p:sp>
      <p:sp>
        <p:nvSpPr>
          <p:cNvPr id="2" name="AutoShape 2" descr="Resultado de imagen para HUELLA HÍDRICA"/>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5" name="CuadroTexto 4"/>
          <p:cNvSpPr txBox="1"/>
          <p:nvPr/>
        </p:nvSpPr>
        <p:spPr>
          <a:xfrm>
            <a:off x="870916" y="2425587"/>
            <a:ext cx="7402168" cy="3416320"/>
          </a:xfrm>
          <a:prstGeom prst="rect">
            <a:avLst/>
          </a:prstGeom>
          <a:noFill/>
        </p:spPr>
        <p:txBody>
          <a:bodyPr wrap="square" rtlCol="0">
            <a:spAutoFit/>
          </a:bodyPr>
          <a:lstStyle/>
          <a:p>
            <a:pPr algn="ctr"/>
            <a:r>
              <a:rPr lang="es-CO" sz="5400" dirty="0"/>
              <a:t>Para una hamburguesa de 150 gr:</a:t>
            </a:r>
          </a:p>
          <a:p>
            <a:pPr algn="ctr"/>
            <a:endParaRPr lang="es-CO" sz="5400" dirty="0"/>
          </a:p>
          <a:p>
            <a:pPr algn="ctr"/>
            <a:r>
              <a:rPr lang="es-CO" sz="5400" dirty="0"/>
              <a:t>2.400 L de agua</a:t>
            </a:r>
          </a:p>
        </p:txBody>
      </p:sp>
    </p:spTree>
    <p:extLst>
      <p:ext uri="{BB962C8B-B14F-4D97-AF65-F5344CB8AC3E}">
        <p14:creationId xmlns:p14="http://schemas.microsoft.com/office/powerpoint/2010/main" val="4106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1013380"/>
            <a:ext cx="7886700" cy="1031663"/>
          </a:xfrm>
        </p:spPr>
        <p:txBody>
          <a:bodyPr>
            <a:normAutofit/>
          </a:bodyPr>
          <a:lstStyle/>
          <a:p>
            <a:r>
              <a:rPr lang="es-CO" sz="4000" b="1" dirty="0">
                <a:solidFill>
                  <a:schemeClr val="tx1">
                    <a:lumMod val="50000"/>
                    <a:lumOff val="50000"/>
                  </a:schemeClr>
                </a:solidFill>
              </a:rPr>
              <a:t>INTRODUCCIÓN</a:t>
            </a:r>
          </a:p>
        </p:txBody>
      </p:sp>
      <p:sp>
        <p:nvSpPr>
          <p:cNvPr id="3" name="Marcador de contenido 2"/>
          <p:cNvSpPr>
            <a:spLocks noGrp="1"/>
          </p:cNvSpPr>
          <p:nvPr>
            <p:ph idx="1"/>
          </p:nvPr>
        </p:nvSpPr>
        <p:spPr>
          <a:xfrm>
            <a:off x="628650" y="2273643"/>
            <a:ext cx="7886700" cy="4291914"/>
          </a:xfrm>
        </p:spPr>
        <p:txBody>
          <a:bodyPr>
            <a:normAutofit/>
          </a:bodyPr>
          <a:lstStyle/>
          <a:p>
            <a:pPr algn="just"/>
            <a:endParaRPr lang="es-CO" sz="2400" dirty="0"/>
          </a:p>
          <a:p>
            <a:endParaRPr lang="es-CO" sz="2400" dirty="0"/>
          </a:p>
        </p:txBody>
      </p:sp>
      <p:sp>
        <p:nvSpPr>
          <p:cNvPr id="6" name="Marcador de contenido 2"/>
          <p:cNvSpPr txBox="1">
            <a:spLocks/>
          </p:cNvSpPr>
          <p:nvPr/>
        </p:nvSpPr>
        <p:spPr>
          <a:xfrm>
            <a:off x="767798" y="1816443"/>
            <a:ext cx="7886700" cy="42919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s-CO" sz="2400" dirty="0"/>
          </a:p>
        </p:txBody>
      </p:sp>
      <p:sp>
        <p:nvSpPr>
          <p:cNvPr id="7" name="Rectángulo 6"/>
          <p:cNvSpPr/>
          <p:nvPr/>
        </p:nvSpPr>
        <p:spPr>
          <a:xfrm>
            <a:off x="628650" y="3924285"/>
            <a:ext cx="2140413" cy="495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H.H. AZUL</a:t>
            </a:r>
          </a:p>
        </p:txBody>
      </p:sp>
      <p:pic>
        <p:nvPicPr>
          <p:cNvPr id="7174" name="Picture 6" descr="Resultado de imagen para ri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2870" y="2230902"/>
            <a:ext cx="5169939" cy="3877455"/>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3158137" y="6238966"/>
            <a:ext cx="2760692" cy="307777"/>
          </a:xfrm>
          <a:prstGeom prst="rect">
            <a:avLst/>
          </a:prstGeom>
        </p:spPr>
        <p:txBody>
          <a:bodyPr wrap="none">
            <a:spAutoFit/>
          </a:bodyPr>
          <a:lstStyle/>
          <a:p>
            <a:r>
              <a:rPr lang="es-CO" sz="1400" dirty="0">
                <a:latin typeface="arial" panose="020B0604020202020204" pitchFamily="34" charset="0"/>
              </a:rPr>
              <a:t>Fuente: commons.wikimedia.org</a:t>
            </a:r>
            <a:endParaRPr lang="es-CO" sz="1400" dirty="0"/>
          </a:p>
        </p:txBody>
      </p:sp>
    </p:spTree>
    <p:extLst>
      <p:ext uri="{BB962C8B-B14F-4D97-AF65-F5344CB8AC3E}">
        <p14:creationId xmlns:p14="http://schemas.microsoft.com/office/powerpoint/2010/main" val="2183154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1013380"/>
            <a:ext cx="7886700" cy="1031663"/>
          </a:xfrm>
        </p:spPr>
        <p:txBody>
          <a:bodyPr>
            <a:normAutofit/>
          </a:bodyPr>
          <a:lstStyle/>
          <a:p>
            <a:r>
              <a:rPr lang="es-CO" sz="4000" b="1" dirty="0">
                <a:solidFill>
                  <a:schemeClr val="tx1">
                    <a:lumMod val="50000"/>
                    <a:lumOff val="50000"/>
                  </a:schemeClr>
                </a:solidFill>
              </a:rPr>
              <a:t>INTRODUCCIÓN</a:t>
            </a:r>
          </a:p>
        </p:txBody>
      </p:sp>
      <p:sp>
        <p:nvSpPr>
          <p:cNvPr id="3" name="Marcador de contenido 2"/>
          <p:cNvSpPr>
            <a:spLocks noGrp="1"/>
          </p:cNvSpPr>
          <p:nvPr>
            <p:ph idx="1"/>
          </p:nvPr>
        </p:nvSpPr>
        <p:spPr>
          <a:xfrm>
            <a:off x="628650" y="2273643"/>
            <a:ext cx="7886700" cy="4291914"/>
          </a:xfrm>
        </p:spPr>
        <p:txBody>
          <a:bodyPr>
            <a:normAutofit/>
          </a:bodyPr>
          <a:lstStyle/>
          <a:p>
            <a:pPr algn="just"/>
            <a:endParaRPr lang="es-CO" sz="2400" dirty="0"/>
          </a:p>
          <a:p>
            <a:endParaRPr lang="es-CO" sz="2400" dirty="0"/>
          </a:p>
        </p:txBody>
      </p:sp>
      <p:sp>
        <p:nvSpPr>
          <p:cNvPr id="6" name="Marcador de contenido 2"/>
          <p:cNvSpPr txBox="1">
            <a:spLocks/>
          </p:cNvSpPr>
          <p:nvPr/>
        </p:nvSpPr>
        <p:spPr>
          <a:xfrm>
            <a:off x="767798" y="1816443"/>
            <a:ext cx="7886700" cy="42919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s-CO" sz="2400" dirty="0"/>
          </a:p>
        </p:txBody>
      </p:sp>
      <p:sp>
        <p:nvSpPr>
          <p:cNvPr id="10" name="Rectángulo 9"/>
          <p:cNvSpPr/>
          <p:nvPr/>
        </p:nvSpPr>
        <p:spPr>
          <a:xfrm>
            <a:off x="628650" y="3929575"/>
            <a:ext cx="2140413" cy="495315"/>
          </a:xfrm>
          <a:prstGeom prst="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a:t>H.H. </a:t>
            </a:r>
            <a:r>
              <a:rPr lang="es-CO" dirty="0"/>
              <a:t>VERDE</a:t>
            </a:r>
          </a:p>
        </p:txBody>
      </p:sp>
      <p:pic>
        <p:nvPicPr>
          <p:cNvPr id="4098" name="Picture 2" descr="Resultado de imagen para lluvia plant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500" y="2254886"/>
            <a:ext cx="5092505" cy="3819379"/>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3275500" y="6138204"/>
            <a:ext cx="2284343" cy="307777"/>
          </a:xfrm>
          <a:prstGeom prst="rect">
            <a:avLst/>
          </a:prstGeom>
        </p:spPr>
        <p:txBody>
          <a:bodyPr wrap="none">
            <a:spAutoFit/>
          </a:bodyPr>
          <a:lstStyle/>
          <a:p>
            <a:r>
              <a:rPr lang="es-CO" sz="1400" dirty="0">
                <a:latin typeface="arial" panose="020B0604020202020204" pitchFamily="34" charset="0"/>
              </a:rPr>
              <a:t>Fuente: www.artelista.com</a:t>
            </a:r>
            <a:endParaRPr lang="es-CO" sz="1400" dirty="0"/>
          </a:p>
        </p:txBody>
      </p:sp>
    </p:spTree>
    <p:extLst>
      <p:ext uri="{BB962C8B-B14F-4D97-AF65-F5344CB8AC3E}">
        <p14:creationId xmlns:p14="http://schemas.microsoft.com/office/powerpoint/2010/main" val="627617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1013380"/>
            <a:ext cx="7886700" cy="1031663"/>
          </a:xfrm>
        </p:spPr>
        <p:txBody>
          <a:bodyPr>
            <a:normAutofit/>
          </a:bodyPr>
          <a:lstStyle/>
          <a:p>
            <a:r>
              <a:rPr lang="es-CO" sz="4000" b="1" dirty="0">
                <a:solidFill>
                  <a:schemeClr val="tx1">
                    <a:lumMod val="50000"/>
                    <a:lumOff val="50000"/>
                  </a:schemeClr>
                </a:solidFill>
              </a:rPr>
              <a:t>INTRODUCCIÓN</a:t>
            </a:r>
          </a:p>
        </p:txBody>
      </p:sp>
      <p:sp>
        <p:nvSpPr>
          <p:cNvPr id="3" name="Marcador de contenido 2"/>
          <p:cNvSpPr>
            <a:spLocks noGrp="1"/>
          </p:cNvSpPr>
          <p:nvPr>
            <p:ph idx="1"/>
          </p:nvPr>
        </p:nvSpPr>
        <p:spPr>
          <a:xfrm>
            <a:off x="628650" y="2273643"/>
            <a:ext cx="7886700" cy="4291914"/>
          </a:xfrm>
        </p:spPr>
        <p:txBody>
          <a:bodyPr>
            <a:normAutofit/>
          </a:bodyPr>
          <a:lstStyle/>
          <a:p>
            <a:pPr algn="just"/>
            <a:endParaRPr lang="es-CO" sz="2400" dirty="0"/>
          </a:p>
          <a:p>
            <a:endParaRPr lang="es-CO" sz="2400" dirty="0"/>
          </a:p>
        </p:txBody>
      </p:sp>
      <p:sp>
        <p:nvSpPr>
          <p:cNvPr id="6" name="Marcador de contenido 2"/>
          <p:cNvSpPr txBox="1">
            <a:spLocks/>
          </p:cNvSpPr>
          <p:nvPr/>
        </p:nvSpPr>
        <p:spPr>
          <a:xfrm>
            <a:off x="767798" y="1816443"/>
            <a:ext cx="7886700" cy="42919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s-CO" sz="2400" dirty="0"/>
          </a:p>
        </p:txBody>
      </p:sp>
      <p:sp>
        <p:nvSpPr>
          <p:cNvPr id="11" name="Rectángulo 10"/>
          <p:cNvSpPr/>
          <p:nvPr/>
        </p:nvSpPr>
        <p:spPr>
          <a:xfrm>
            <a:off x="628650" y="3924285"/>
            <a:ext cx="2140413" cy="49531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H.H. GRIS</a:t>
            </a:r>
          </a:p>
        </p:txBody>
      </p:sp>
      <p:pic>
        <p:nvPicPr>
          <p:cNvPr id="6146" name="Picture 2" descr="Resultado de imagen para vertimien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0924" y="2338135"/>
            <a:ext cx="5254425" cy="366761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3152571" y="6152291"/>
            <a:ext cx="3509038" cy="307777"/>
          </a:xfrm>
          <a:prstGeom prst="rect">
            <a:avLst/>
          </a:prstGeom>
        </p:spPr>
        <p:txBody>
          <a:bodyPr wrap="none">
            <a:spAutoFit/>
          </a:bodyPr>
          <a:lstStyle/>
          <a:p>
            <a:r>
              <a:rPr lang="es-CO" sz="1400" dirty="0">
                <a:latin typeface="arial" panose="020B0604020202020204" pitchFamily="34" charset="0"/>
              </a:rPr>
              <a:t>Fuente: www.noticiascolombianas.com.co</a:t>
            </a:r>
            <a:endParaRPr lang="es-CO" sz="1400" dirty="0"/>
          </a:p>
        </p:txBody>
      </p:sp>
    </p:spTree>
    <p:extLst>
      <p:ext uri="{BB962C8B-B14F-4D97-AF65-F5344CB8AC3E}">
        <p14:creationId xmlns:p14="http://schemas.microsoft.com/office/powerpoint/2010/main" val="3390941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2189407"/>
            <a:ext cx="7886700" cy="3987555"/>
          </a:xfrm>
        </p:spPr>
        <p:txBody>
          <a:bodyPr>
            <a:normAutofit/>
          </a:bodyPr>
          <a:lstStyle/>
          <a:p>
            <a:pPr marL="0" indent="0">
              <a:buNone/>
            </a:pPr>
            <a:r>
              <a:rPr lang="es-CO" b="1" dirty="0"/>
              <a:t>Objetivo general </a:t>
            </a:r>
          </a:p>
          <a:p>
            <a:endParaRPr lang="es-CO" dirty="0"/>
          </a:p>
          <a:p>
            <a:pPr marL="0" indent="0" algn="just">
              <a:buNone/>
            </a:pPr>
            <a:r>
              <a:rPr lang="es-ES" dirty="0"/>
              <a:t>Estimar la huella hídrica que se genera a partir de la producción agrícola del </a:t>
            </a:r>
            <a:r>
              <a:rPr lang="es-ES" dirty="0" smtClean="0"/>
              <a:t>cultivo </a:t>
            </a:r>
            <a:r>
              <a:rPr lang="es-ES" dirty="0"/>
              <a:t>predominante de la zona alta de la cuenca La Angula, municipio de Lebrija, Santander. </a:t>
            </a:r>
          </a:p>
          <a:p>
            <a:pPr marL="0" indent="0">
              <a:buNone/>
            </a:pPr>
            <a:endParaRPr lang="es-CO" dirty="0"/>
          </a:p>
        </p:txBody>
      </p:sp>
      <p:sp>
        <p:nvSpPr>
          <p:cNvPr id="5" name="Título 1"/>
          <p:cNvSpPr txBox="1">
            <a:spLocks/>
          </p:cNvSpPr>
          <p:nvPr/>
        </p:nvSpPr>
        <p:spPr>
          <a:xfrm>
            <a:off x="628650" y="1013380"/>
            <a:ext cx="7886700" cy="10316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4000" b="1" dirty="0" smtClean="0">
                <a:solidFill>
                  <a:schemeClr val="tx1">
                    <a:lumMod val="50000"/>
                    <a:lumOff val="50000"/>
                  </a:schemeClr>
                </a:solidFill>
              </a:rPr>
              <a:t>OBJETIVOS</a:t>
            </a:r>
            <a:endParaRPr lang="es-CO" sz="4000" b="1" dirty="0">
              <a:solidFill>
                <a:schemeClr val="tx1">
                  <a:lumMod val="50000"/>
                  <a:lumOff val="50000"/>
                </a:schemeClr>
              </a:solidFill>
            </a:endParaRPr>
          </a:p>
        </p:txBody>
      </p:sp>
    </p:spTree>
    <p:extLst>
      <p:ext uri="{BB962C8B-B14F-4D97-AF65-F5344CB8AC3E}">
        <p14:creationId xmlns:p14="http://schemas.microsoft.com/office/powerpoint/2010/main" val="35151208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1097</TotalTime>
  <Words>1679</Words>
  <Application>Microsoft Office PowerPoint</Application>
  <PresentationFormat>Presentación en pantalla (4:3)</PresentationFormat>
  <Paragraphs>244</Paragraphs>
  <Slides>41</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41</vt:i4>
      </vt:variant>
    </vt:vector>
  </HeadingPairs>
  <TitlesOfParts>
    <vt:vector size="50" baseType="lpstr">
      <vt:lpstr>Arial</vt:lpstr>
      <vt:lpstr>Arial</vt:lpstr>
      <vt:lpstr>Calibri</vt:lpstr>
      <vt:lpstr>Calibri Light</vt:lpstr>
      <vt:lpstr>Cambria Math</vt:lpstr>
      <vt:lpstr>Roboto</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INTRODUCCIÓN</vt:lpstr>
      <vt:lpstr>INTRODUCCIÓN</vt:lpstr>
      <vt:lpstr>INTRODUCCIÓN</vt:lpstr>
      <vt:lpstr>Presentación de PowerPoint</vt:lpstr>
      <vt:lpstr>Presentación de PowerPoint</vt:lpstr>
      <vt:lpstr>PLANTEAMIENTO DEL PROBLEMA</vt:lpstr>
      <vt:lpstr>PLANTEAMIENTO DEL PROBLEMA</vt:lpstr>
      <vt:lpstr>PLANTEAMIENTO DEL PROBLEMA</vt:lpstr>
      <vt:lpstr>PLANTEAMIENTO DEL PROBLEMA</vt:lpstr>
      <vt:lpstr>Presentación de PowerPoint</vt:lpstr>
      <vt:lpstr>Presentación de PowerPoint</vt:lpstr>
      <vt:lpstr>Presentación de PowerPoint</vt:lpstr>
      <vt:lpstr>Presentación de PowerPoint</vt:lpstr>
      <vt:lpstr>METODOLOGÍA</vt:lpstr>
      <vt:lpstr>Presentación de PowerPoint</vt:lpstr>
      <vt:lpstr>Presentación de PowerPoint</vt:lpstr>
      <vt:lpstr>METODOLOGÍA</vt:lpstr>
      <vt:lpstr>METODOLOGÍA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BIBLIOGRAFÍA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MARISOL REY GUALDRON</dc:creator>
  <cp:lastModifiedBy>ASUS</cp:lastModifiedBy>
  <cp:revision>87</cp:revision>
  <dcterms:created xsi:type="dcterms:W3CDTF">2014-01-31T19:54:06Z</dcterms:created>
  <dcterms:modified xsi:type="dcterms:W3CDTF">2018-10-25T14:41:31Z</dcterms:modified>
</cp:coreProperties>
</file>